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1" r:id="rId4"/>
    <p:sldId id="258" r:id="rId5"/>
    <p:sldId id="264" r:id="rId6"/>
    <p:sldId id="262" r:id="rId7"/>
    <p:sldId id="257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39"/>
    <p:restoredTop sz="94675"/>
  </p:normalViewPr>
  <p:slideViewPr>
    <p:cSldViewPr snapToGrid="0">
      <p:cViewPr varScale="1">
        <p:scale>
          <a:sx n="74" d="100"/>
          <a:sy n="74" d="100"/>
        </p:scale>
        <p:origin x="184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2027 (Tentative)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2027 (Tent)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3D6-7840-A944-78AEEC3DFC3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3D6-7840-A944-78AEEC3DFC3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3D6-7840-A944-78AEEC3DFC3F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Expenditures (Gen Fund)</c:v>
                </c:pt>
                <c:pt idx="1">
                  <c:v>Expenditures (Hwy Fund)</c:v>
                </c:pt>
                <c:pt idx="2">
                  <c:v>Fire Districts (Exp)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1591431</c:v>
                </c:pt>
                <c:pt idx="1">
                  <c:v>2078588</c:v>
                </c:pt>
                <c:pt idx="2">
                  <c:v>345008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04-8942-ACEC-5C6B64889CE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2027 (Tentative) $1,591,431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2027 (Tent)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E04-8942-ACEC-5C6B64889C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Real Property Taxes</c:v>
                </c:pt>
                <c:pt idx="1">
                  <c:v>Late Fees</c:v>
                </c:pt>
                <c:pt idx="2">
                  <c:v>County Sales Tax</c:v>
                </c:pt>
                <c:pt idx="3">
                  <c:v>Franchise Fees</c:v>
                </c:pt>
                <c:pt idx="4">
                  <c:v>Zoning Fees </c:v>
                </c:pt>
                <c:pt idx="5">
                  <c:v>Refuse</c:v>
                </c:pt>
                <c:pt idx="6">
                  <c:v>Interest Earnings</c:v>
                </c:pt>
                <c:pt idx="7">
                  <c:v>Other</c:v>
                </c:pt>
                <c:pt idx="8">
                  <c:v>Mortgage Taxes</c:v>
                </c:pt>
                <c:pt idx="9">
                  <c:v>App Fund Balance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166296</c:v>
                </c:pt>
                <c:pt idx="1">
                  <c:v>3000</c:v>
                </c:pt>
                <c:pt idx="2">
                  <c:v>1100000</c:v>
                </c:pt>
                <c:pt idx="3">
                  <c:v>20000</c:v>
                </c:pt>
                <c:pt idx="4">
                  <c:v>35000</c:v>
                </c:pt>
                <c:pt idx="5">
                  <c:v>10000</c:v>
                </c:pt>
                <c:pt idx="6">
                  <c:v>70000</c:v>
                </c:pt>
                <c:pt idx="7">
                  <c:v>10303</c:v>
                </c:pt>
                <c:pt idx="8">
                  <c:v>85000</c:v>
                </c:pt>
                <c:pt idx="9">
                  <c:v>210282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04-8942-ACEC-5C6B64889CE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2027 (Tentative) $2,078,588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2027 (Tent)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F77-AB48-A440-95C93D54EC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F77-AB48-A440-95C93D54EC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E04-8942-ACEC-5C6B64889C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F77-AB48-A440-95C93D54ECD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F77-AB48-A440-95C93D54ECD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F77-AB48-A440-95C93D54ECD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5F77-AB48-A440-95C93D54ECD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Real Property Taxes</c:v>
                </c:pt>
                <c:pt idx="1">
                  <c:v>County Sales Tax</c:v>
                </c:pt>
                <c:pt idx="2">
                  <c:v>Services for Others</c:v>
                </c:pt>
                <c:pt idx="3">
                  <c:v>Unexpended Fund Balance</c:v>
                </c:pt>
                <c:pt idx="4">
                  <c:v>Sales of Equipment</c:v>
                </c:pt>
                <c:pt idx="5">
                  <c:v>Interest Earnings</c:v>
                </c:pt>
                <c:pt idx="6">
                  <c:v>CHIPs</c:v>
                </c:pt>
                <c:pt idx="7">
                  <c:v>Interfund Transfer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360021</c:v>
                </c:pt>
                <c:pt idx="1">
                  <c:v>413235</c:v>
                </c:pt>
                <c:pt idx="2">
                  <c:v>175000</c:v>
                </c:pt>
                <c:pt idx="3">
                  <c:v>631511</c:v>
                </c:pt>
                <c:pt idx="4">
                  <c:v>8000</c:v>
                </c:pt>
                <c:pt idx="5">
                  <c:v>30000</c:v>
                </c:pt>
                <c:pt idx="6">
                  <c:v>210821</c:v>
                </c:pt>
                <c:pt idx="7">
                  <c:v>250000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04-8942-ACEC-5C6B64889CE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2027 (Tentative)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2027 (Tent)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34C-6B41-BE35-21BF2FA8ADA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34C-6B41-BE35-21BF2FA8ADA1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E04-8942-ACEC-5C6B64889CE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34C-6B41-BE35-21BF2FA8ADA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134C-6B41-BE35-21BF2FA8ADA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34C-6B41-BE35-21BF2FA8ADA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134C-6B41-BE35-21BF2FA8ADA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134C-6B41-BE35-21BF2FA8ADA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134C-6B41-BE35-21BF2FA8ADA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134C-6B41-BE35-21BF2FA8ADA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E04-8942-ACEC-5C6B64889CEE}"/>
              </c:ext>
            </c:extLst>
          </c:dPt>
          <c:dPt>
            <c:idx val="1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134C-6B41-BE35-21BF2FA8ADA1}"/>
              </c:ext>
            </c:extLst>
          </c:dPt>
          <c:dPt>
            <c:idx val="1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E04-8942-ACEC-5C6B64889CEE}"/>
              </c:ext>
            </c:extLst>
          </c:dPt>
          <c:dLbls>
            <c:dLbl>
              <c:idx val="12"/>
              <c:tx>
                <c:rich>
                  <a:bodyPr/>
                  <a:lstStyle/>
                  <a:p>
                    <a:r>
                      <a:rPr lang="en-US"/>
                      <a:t>8%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E04-8942-ACEC-5C6B64889CE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Sheet1!$A$2:$A$14</c:f>
              <c:strCache>
                <c:ptCount val="13"/>
                <c:pt idx="0">
                  <c:v>GGS: Town Board</c:v>
                </c:pt>
                <c:pt idx="1">
                  <c:v>GGS: Justice</c:v>
                </c:pt>
                <c:pt idx="2">
                  <c:v>GGS: Assessor</c:v>
                </c:pt>
                <c:pt idx="3">
                  <c:v>GGS: Town Clerk / Tax Coll</c:v>
                </c:pt>
                <c:pt idx="4">
                  <c:v>Misc Services(</c:v>
                </c:pt>
                <c:pt idx="5">
                  <c:v>Public Safety</c:v>
                </c:pt>
                <c:pt idx="6">
                  <c:v>Transportation</c:v>
                </c:pt>
                <c:pt idx="7">
                  <c:v>Culture &amp; Recreation</c:v>
                </c:pt>
                <c:pt idx="8">
                  <c:v>Home &amp; Community </c:v>
                </c:pt>
                <c:pt idx="9">
                  <c:v>Employee Benefits</c:v>
                </c:pt>
                <c:pt idx="10">
                  <c:v>Transfer</c:v>
                </c:pt>
                <c:pt idx="11">
                  <c:v>Highway</c:v>
                </c:pt>
                <c:pt idx="12">
                  <c:v>Fire Districts (Exp)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48044</c:v>
                </c:pt>
                <c:pt idx="1">
                  <c:v>22071</c:v>
                </c:pt>
                <c:pt idx="2">
                  <c:v>102897</c:v>
                </c:pt>
                <c:pt idx="3">
                  <c:v>111680</c:v>
                </c:pt>
                <c:pt idx="4">
                  <c:v>299134</c:v>
                </c:pt>
                <c:pt idx="5">
                  <c:v>30285</c:v>
                </c:pt>
                <c:pt idx="6">
                  <c:v>160661</c:v>
                </c:pt>
                <c:pt idx="7">
                  <c:v>54840</c:v>
                </c:pt>
                <c:pt idx="8">
                  <c:v>301332</c:v>
                </c:pt>
                <c:pt idx="9">
                  <c:v>210282</c:v>
                </c:pt>
                <c:pt idx="10">
                  <c:v>250000</c:v>
                </c:pt>
                <c:pt idx="11">
                  <c:v>2078588</c:v>
                </c:pt>
                <c:pt idx="12">
                  <c:v>345008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04-8942-ACEC-5C6B64889CE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2026 (Budget)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GGS: Town Board</c:v>
                </c:pt>
                <c:pt idx="1">
                  <c:v>GGS: Justice</c:v>
                </c:pt>
                <c:pt idx="2">
                  <c:v>GGS: Assessor</c:v>
                </c:pt>
                <c:pt idx="3">
                  <c:v>GGS: Town Clerk / Tax Coll</c:v>
                </c:pt>
                <c:pt idx="4">
                  <c:v>Misc Services</c:v>
                </c:pt>
                <c:pt idx="5">
                  <c:v>Public Safety</c:v>
                </c:pt>
                <c:pt idx="6">
                  <c:v>Transportation</c:v>
                </c:pt>
                <c:pt idx="7">
                  <c:v>Culture &amp; Recreation</c:v>
                </c:pt>
                <c:pt idx="8">
                  <c:v>Home &amp; Community </c:v>
                </c:pt>
                <c:pt idx="9">
                  <c:v>Transfers</c:v>
                </c:pt>
                <c:pt idx="10">
                  <c:v>Bond Debt Service</c:v>
                </c:pt>
                <c:pt idx="11">
                  <c:v>Employee Benefits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41700</c:v>
                </c:pt>
                <c:pt idx="1">
                  <c:v>17293</c:v>
                </c:pt>
                <c:pt idx="2">
                  <c:v>99692</c:v>
                </c:pt>
                <c:pt idx="3">
                  <c:v>100551</c:v>
                </c:pt>
                <c:pt idx="4">
                  <c:v>386549</c:v>
                </c:pt>
                <c:pt idx="5">
                  <c:v>24645</c:v>
                </c:pt>
                <c:pt idx="6">
                  <c:v>156811</c:v>
                </c:pt>
                <c:pt idx="7">
                  <c:v>52100</c:v>
                </c:pt>
                <c:pt idx="8">
                  <c:v>285380</c:v>
                </c:pt>
                <c:pt idx="9">
                  <c:v>578589</c:v>
                </c:pt>
                <c:pt idx="10">
                  <c:v>109507</c:v>
                </c:pt>
                <c:pt idx="11">
                  <c:v>221927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05-234A-AC8C-83D3C70EC5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2027 (Tent)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GGS: Town Board</c:v>
                </c:pt>
                <c:pt idx="1">
                  <c:v>GGS: Justice</c:v>
                </c:pt>
                <c:pt idx="2">
                  <c:v>GGS: Assessor</c:v>
                </c:pt>
                <c:pt idx="3">
                  <c:v>GGS: Town Clerk / Tax Coll</c:v>
                </c:pt>
                <c:pt idx="4">
                  <c:v>Misc Services</c:v>
                </c:pt>
                <c:pt idx="5">
                  <c:v>Public Safety</c:v>
                </c:pt>
                <c:pt idx="6">
                  <c:v>Transportation</c:v>
                </c:pt>
                <c:pt idx="7">
                  <c:v>Culture &amp; Recreation</c:v>
                </c:pt>
                <c:pt idx="8">
                  <c:v>Home &amp; Community </c:v>
                </c:pt>
                <c:pt idx="9">
                  <c:v>Transfers</c:v>
                </c:pt>
                <c:pt idx="10">
                  <c:v>Bond Debt Service</c:v>
                </c:pt>
                <c:pt idx="11">
                  <c:v>Employee Benefits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48044</c:v>
                </c:pt>
                <c:pt idx="1">
                  <c:v>22071</c:v>
                </c:pt>
                <c:pt idx="2">
                  <c:v>102897</c:v>
                </c:pt>
                <c:pt idx="3">
                  <c:v>111680</c:v>
                </c:pt>
                <c:pt idx="4">
                  <c:v>299134</c:v>
                </c:pt>
                <c:pt idx="5">
                  <c:v>30285</c:v>
                </c:pt>
                <c:pt idx="6">
                  <c:v>160661</c:v>
                </c:pt>
                <c:pt idx="7">
                  <c:v>54840</c:v>
                </c:pt>
                <c:pt idx="8">
                  <c:v>301332</c:v>
                </c:pt>
                <c:pt idx="9">
                  <c:v>250000</c:v>
                </c:pt>
                <c:pt idx="10">
                  <c:v>0</c:v>
                </c:pt>
                <c:pt idx="11">
                  <c:v>210282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05-234A-AC8C-83D3C70EC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45402063"/>
        <c:axId val="1345404047"/>
      </c:barChart>
      <c:catAx>
        <c:axId val="1345402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404047"/>
        <c:crosses val="autoZero"/>
        <c:auto val="1"/>
        <c:lblAlgn val="ctr"/>
        <c:lblOffset val="100"/>
        <c:noMultiLvlLbl val="0"/>
      </c:catAx>
      <c:valAx>
        <c:axId val="1345404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5402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7B27D-76FE-5206-ECBC-A7DCF35AF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5651" y="1234799"/>
            <a:ext cx="8472124" cy="2914075"/>
          </a:xfrm>
        </p:spPr>
        <p:txBody>
          <a:bodyPr/>
          <a:lstStyle/>
          <a:p>
            <a:r>
              <a:rPr lang="en-US" sz="6600" dirty="0"/>
              <a:t>Town of South Bristol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184EE3-26B3-A34B-1D36-F815C64E9B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5651" y="4286897"/>
            <a:ext cx="9371654" cy="861420"/>
          </a:xfrm>
        </p:spPr>
        <p:txBody>
          <a:bodyPr>
            <a:normAutofit/>
          </a:bodyPr>
          <a:lstStyle/>
          <a:p>
            <a:r>
              <a:rPr lang="en-US" sz="3200" dirty="0"/>
              <a:t>Presentation of the 2027 tentative budget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68504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4479F-3141-74C6-2F88-C81B6A620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07B74-8E03-B95C-D14A-9EC1EF896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109" y="609600"/>
            <a:ext cx="8058051" cy="959393"/>
          </a:xfrm>
        </p:spPr>
        <p:txBody>
          <a:bodyPr/>
          <a:lstStyle/>
          <a:p>
            <a:r>
              <a:rPr lang="en-US" sz="4400" dirty="0"/>
              <a:t>Town Expenses: An Overview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60E8C64-4F34-7F15-B14D-47874FFB68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625938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4096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019B1-BA9D-6FB3-D68A-A3BC93F3B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0973" y="720942"/>
            <a:ext cx="7973633" cy="1400530"/>
          </a:xfrm>
        </p:spPr>
        <p:txBody>
          <a:bodyPr/>
          <a:lstStyle/>
          <a:p>
            <a:pPr algn="ctr"/>
            <a:r>
              <a:rPr lang="en-US" dirty="0"/>
              <a:t>Town of South Bristol Tax Levy</a:t>
            </a:r>
            <a:br>
              <a:rPr lang="en-US" dirty="0"/>
            </a:br>
            <a:r>
              <a:rPr lang="en-US" sz="3600" dirty="0"/>
              <a:t>No Changes in Tax Rates</a:t>
            </a:r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4D6F243-2CB7-F9EC-725C-5D8D844BC9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1136542"/>
              </p:ext>
            </p:extLst>
          </p:nvPr>
        </p:nvGraphicFramePr>
        <p:xfrm>
          <a:off x="1133791" y="2572449"/>
          <a:ext cx="968799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145">
                  <a:extLst>
                    <a:ext uri="{9D8B030D-6E8A-4147-A177-3AD203B41FA5}">
                      <a16:colId xmlns:a16="http://schemas.microsoft.com/office/drawing/2014/main" val="1718085582"/>
                    </a:ext>
                  </a:extLst>
                </a:gridCol>
                <a:gridCol w="1865376">
                  <a:extLst>
                    <a:ext uri="{9D8B030D-6E8A-4147-A177-3AD203B41FA5}">
                      <a16:colId xmlns:a16="http://schemas.microsoft.com/office/drawing/2014/main" val="3553153232"/>
                    </a:ext>
                  </a:extLst>
                </a:gridCol>
                <a:gridCol w="1780032">
                  <a:extLst>
                    <a:ext uri="{9D8B030D-6E8A-4147-A177-3AD203B41FA5}">
                      <a16:colId xmlns:a16="http://schemas.microsoft.com/office/drawing/2014/main" val="464868023"/>
                    </a:ext>
                  </a:extLst>
                </a:gridCol>
                <a:gridCol w="3116445">
                  <a:extLst>
                    <a:ext uri="{9D8B030D-6E8A-4147-A177-3AD203B41FA5}">
                      <a16:colId xmlns:a16="http://schemas.microsoft.com/office/drawing/2014/main" val="1809669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From Budgeted Taxes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Tax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2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 Fund (General)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$166,285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$166,296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.32/$1000 (no change)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457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 Fund (Highway)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$360,021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$360,021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.69/$1000 (no change)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02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SF Fund (Fire)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$313,237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$345,008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49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$839,543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$871,325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95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Under Tax Cap: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$9,420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$2,052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864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9125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9630C-C6D5-1291-1F2A-A6995B577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211" y="609600"/>
            <a:ext cx="8397354" cy="959393"/>
          </a:xfrm>
        </p:spPr>
        <p:txBody>
          <a:bodyPr/>
          <a:lstStyle/>
          <a:p>
            <a:pPr algn="ctr"/>
            <a:r>
              <a:rPr lang="en-US" sz="4400" dirty="0"/>
              <a:t>Revenues General Fund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96C691A-2B9F-D942-E38D-B466026F8A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1591878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4744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CCDBB-BCA0-83AA-1980-3C2023DE3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6281B-D687-EDDB-15B8-9C985D986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211" y="609600"/>
            <a:ext cx="8397354" cy="959393"/>
          </a:xfrm>
        </p:spPr>
        <p:txBody>
          <a:bodyPr/>
          <a:lstStyle/>
          <a:p>
            <a:pPr algn="ctr"/>
            <a:r>
              <a:rPr lang="en-US" sz="4400" dirty="0"/>
              <a:t>Revenues Highway Fund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205E72E-80FB-E13B-581F-869D8540B1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3637403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9126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A5AE5-B3F7-8348-78AF-47DC4E096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130C2-BEA1-EE87-20F5-FA30A1CCA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8211" y="609600"/>
            <a:ext cx="8397354" cy="959393"/>
          </a:xfrm>
        </p:spPr>
        <p:txBody>
          <a:bodyPr/>
          <a:lstStyle/>
          <a:p>
            <a:pPr algn="ctr"/>
            <a:r>
              <a:rPr lang="en-US" sz="4400" dirty="0"/>
              <a:t>Expenditures by Department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9F8BDBF-72F8-10A3-4F81-F38D40E7406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03313" y="2052638"/>
          <a:ext cx="8947150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4751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7DA7D-CE6E-AEA1-EFD9-47EC5ED34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3" y="452718"/>
            <a:ext cx="9069387" cy="635302"/>
          </a:xfrm>
        </p:spPr>
        <p:txBody>
          <a:bodyPr/>
          <a:lstStyle/>
          <a:p>
            <a:pPr algn="ctr"/>
            <a:r>
              <a:rPr lang="en-US" sz="3200" dirty="0"/>
              <a:t>Expenditures by Department: General Fund </a:t>
            </a:r>
            <a:br>
              <a:rPr lang="en-US" sz="3200" dirty="0"/>
            </a:br>
            <a:endParaRPr lang="en-US" sz="32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B48A43E-CFB3-C471-E390-6EBDFECF1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7019869"/>
              </p:ext>
            </p:extLst>
          </p:nvPr>
        </p:nvGraphicFramePr>
        <p:xfrm>
          <a:off x="659757" y="2052638"/>
          <a:ext cx="10417215" cy="419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751D7BD3-95BD-5A54-9858-AC3D604A951E}"/>
              </a:ext>
            </a:extLst>
          </p:cNvPr>
          <p:cNvSpPr txBox="1">
            <a:spLocks/>
          </p:cNvSpPr>
          <p:nvPr/>
        </p:nvSpPr>
        <p:spPr>
          <a:xfrm>
            <a:off x="1261573" y="1252678"/>
            <a:ext cx="8173798" cy="6353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000" dirty="0"/>
              <a:t>Comparing 2026 (Budget) vs 2027 (Tent) </a:t>
            </a:r>
            <a:br>
              <a:rPr lang="en-US" sz="3200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95467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E6505-294B-7C0A-7474-E328AC5F3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9519" y="1604514"/>
            <a:ext cx="6876239" cy="1140125"/>
          </a:xfrm>
        </p:spPr>
        <p:txBody>
          <a:bodyPr/>
          <a:lstStyle/>
          <a:p>
            <a:r>
              <a:rPr lang="en-US" dirty="0"/>
              <a:t>2027 Tentative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FF343-53E5-24CB-B41E-27B530E60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19519" y="2744639"/>
            <a:ext cx="6729589" cy="1880558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Questions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42001071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629</TotalTime>
  <Words>145</Words>
  <Application>Microsoft Macintosh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Century Gothic</vt:lpstr>
      <vt:lpstr>Wingdings 3</vt:lpstr>
      <vt:lpstr>Ion</vt:lpstr>
      <vt:lpstr>Town of South Bristol</vt:lpstr>
      <vt:lpstr>Town Expenses: An Overview</vt:lpstr>
      <vt:lpstr>Town of South Bristol Tax Levy No Changes in Tax Rates</vt:lpstr>
      <vt:lpstr>Revenues General Fund</vt:lpstr>
      <vt:lpstr>Revenues Highway Fund</vt:lpstr>
      <vt:lpstr>Expenditures by Department</vt:lpstr>
      <vt:lpstr>Expenditures by Department: General Fund  </vt:lpstr>
      <vt:lpstr>2027 Tentative Budget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Glen Hollow, Ink. Publishing Services</dc:creator>
  <cp:lastModifiedBy>Glen Hollow, Ink. Publishing Services</cp:lastModifiedBy>
  <cp:revision>9</cp:revision>
  <dcterms:created xsi:type="dcterms:W3CDTF">2026-10-09T18:23:37Z</dcterms:created>
  <dcterms:modified xsi:type="dcterms:W3CDTF">2026-10-10T04:53:12Z</dcterms:modified>
</cp:coreProperties>
</file>