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64" r:id="rId4"/>
    <p:sldId id="267" r:id="rId5"/>
    <p:sldId id="271" r:id="rId6"/>
    <p:sldId id="269" r:id="rId7"/>
    <p:sldId id="268" r:id="rId8"/>
    <p:sldId id="270" r:id="rId9"/>
    <p:sldId id="272" r:id="rId10"/>
    <p:sldId id="257" r:id="rId11"/>
    <p:sldId id="261" r:id="rId12"/>
    <p:sldId id="265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817"/>
    <p:restoredTop sz="94628"/>
  </p:normalViewPr>
  <p:slideViewPr>
    <p:cSldViewPr snapToGrid="0">
      <p:cViewPr varScale="1">
        <p:scale>
          <a:sx n="65" d="100"/>
          <a:sy n="65" d="100"/>
        </p:scale>
        <p:origin x="96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2027 (Tentative) $1,591,431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2027 (Tent)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56A-BB46-A1B4-2FD312CD906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456A-BB46-A1B4-2FD312CD9067}"/>
              </c:ext>
            </c:extLst>
          </c:dPt>
          <c:dPt>
            <c:idx val="2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8E04-8942-ACEC-5C6B64889CE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456A-BB46-A1B4-2FD312CD9067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456A-BB46-A1B4-2FD312CD9067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456A-BB46-A1B4-2FD312CD9067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456A-BB46-A1B4-2FD312CD9067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456A-BB46-A1B4-2FD312CD9067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456A-BB46-A1B4-2FD312CD9067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3-456A-BB46-A1B4-2FD312CD9067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Sheet1!$A$2:$A$11</c:f>
              <c:strCache>
                <c:ptCount val="10"/>
                <c:pt idx="0">
                  <c:v>Real Property Taxes</c:v>
                </c:pt>
                <c:pt idx="1">
                  <c:v>Late Fees</c:v>
                </c:pt>
                <c:pt idx="2">
                  <c:v>County Sales Tax</c:v>
                </c:pt>
                <c:pt idx="3">
                  <c:v>Franchise Fees</c:v>
                </c:pt>
                <c:pt idx="4">
                  <c:v>Zoning Fees </c:v>
                </c:pt>
                <c:pt idx="5">
                  <c:v>Refuse</c:v>
                </c:pt>
                <c:pt idx="6">
                  <c:v>Interest Earnings</c:v>
                </c:pt>
                <c:pt idx="7">
                  <c:v>Other</c:v>
                </c:pt>
                <c:pt idx="8">
                  <c:v>Mortgage Taxes</c:v>
                </c:pt>
                <c:pt idx="9">
                  <c:v>App Fund Balance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166296</c:v>
                </c:pt>
                <c:pt idx="1">
                  <c:v>3000</c:v>
                </c:pt>
                <c:pt idx="2">
                  <c:v>1100000</c:v>
                </c:pt>
                <c:pt idx="3">
                  <c:v>20000</c:v>
                </c:pt>
                <c:pt idx="4">
                  <c:v>35000</c:v>
                </c:pt>
                <c:pt idx="5">
                  <c:v>10000</c:v>
                </c:pt>
                <c:pt idx="6">
                  <c:v>70000</c:v>
                </c:pt>
                <c:pt idx="7">
                  <c:v>10303</c:v>
                </c:pt>
                <c:pt idx="8">
                  <c:v>85000</c:v>
                </c:pt>
                <c:pt idx="9">
                  <c:v>210282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04-8942-ACEC-5C6B64889CEE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2027 (Tentative) $2,078,588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2027 (Tent)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5F77-AB48-A440-95C93D54ECD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5F77-AB48-A440-95C93D54ECD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8E04-8942-ACEC-5C6B64889CE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5F77-AB48-A440-95C93D54ECD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5F77-AB48-A440-95C93D54ECD2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5F77-AB48-A440-95C93D54ECD2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5F77-AB48-A440-95C93D54ECD2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CBA0-F847-A85B-3C139DEA07C3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Sheet1!$A$2:$A$9</c:f>
              <c:strCache>
                <c:ptCount val="8"/>
                <c:pt idx="0">
                  <c:v>Real Property Taxes</c:v>
                </c:pt>
                <c:pt idx="1">
                  <c:v>County Sales Tax</c:v>
                </c:pt>
                <c:pt idx="2">
                  <c:v>Services for Others</c:v>
                </c:pt>
                <c:pt idx="3">
                  <c:v>Unexpended Fund Balance</c:v>
                </c:pt>
                <c:pt idx="4">
                  <c:v>Sales of Equipment</c:v>
                </c:pt>
                <c:pt idx="5">
                  <c:v>Interest Earnings</c:v>
                </c:pt>
                <c:pt idx="6">
                  <c:v>CHIPs</c:v>
                </c:pt>
                <c:pt idx="7">
                  <c:v>Interfund Transfer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360021</c:v>
                </c:pt>
                <c:pt idx="1">
                  <c:v>413235</c:v>
                </c:pt>
                <c:pt idx="2">
                  <c:v>175000</c:v>
                </c:pt>
                <c:pt idx="3">
                  <c:v>631511</c:v>
                </c:pt>
                <c:pt idx="4">
                  <c:v>8000</c:v>
                </c:pt>
                <c:pt idx="5">
                  <c:v>30000</c:v>
                </c:pt>
                <c:pt idx="6">
                  <c:v>210821</c:v>
                </c:pt>
                <c:pt idx="7">
                  <c:v>250000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04-8942-ACEC-5C6B64889CEE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2026 (Budget)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GGS: Town Board</c:v>
                </c:pt>
                <c:pt idx="1">
                  <c:v>GGS: Justice</c:v>
                </c:pt>
                <c:pt idx="2">
                  <c:v>GGS: Assessor</c:v>
                </c:pt>
                <c:pt idx="3">
                  <c:v>GGS: Town Clerk / Tax Coll</c:v>
                </c:pt>
                <c:pt idx="4">
                  <c:v>Misc Services</c:v>
                </c:pt>
                <c:pt idx="5">
                  <c:v>Public Safety</c:v>
                </c:pt>
                <c:pt idx="6">
                  <c:v>Transportation</c:v>
                </c:pt>
                <c:pt idx="7">
                  <c:v>Culture &amp; Recreation</c:v>
                </c:pt>
                <c:pt idx="8">
                  <c:v>Home &amp; Community </c:v>
                </c:pt>
                <c:pt idx="9">
                  <c:v>Transfers</c:v>
                </c:pt>
                <c:pt idx="10">
                  <c:v>Bond Debt Service</c:v>
                </c:pt>
                <c:pt idx="11">
                  <c:v>Employee Benefits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41700</c:v>
                </c:pt>
                <c:pt idx="1">
                  <c:v>17293</c:v>
                </c:pt>
                <c:pt idx="2">
                  <c:v>99692</c:v>
                </c:pt>
                <c:pt idx="3">
                  <c:v>100551</c:v>
                </c:pt>
                <c:pt idx="4">
                  <c:v>386549</c:v>
                </c:pt>
                <c:pt idx="5">
                  <c:v>24645</c:v>
                </c:pt>
                <c:pt idx="6">
                  <c:v>156811</c:v>
                </c:pt>
                <c:pt idx="7">
                  <c:v>52100</c:v>
                </c:pt>
                <c:pt idx="8">
                  <c:v>285380</c:v>
                </c:pt>
                <c:pt idx="9">
                  <c:v>578589</c:v>
                </c:pt>
                <c:pt idx="10">
                  <c:v>109507</c:v>
                </c:pt>
                <c:pt idx="11">
                  <c:v>221927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05-234A-AC8C-83D3C70EC5B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2027 (Tent)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GGS: Town Board</c:v>
                </c:pt>
                <c:pt idx="1">
                  <c:v>GGS: Justice</c:v>
                </c:pt>
                <c:pt idx="2">
                  <c:v>GGS: Assessor</c:v>
                </c:pt>
                <c:pt idx="3">
                  <c:v>GGS: Town Clerk / Tax Coll</c:v>
                </c:pt>
                <c:pt idx="4">
                  <c:v>Misc Services</c:v>
                </c:pt>
                <c:pt idx="5">
                  <c:v>Public Safety</c:v>
                </c:pt>
                <c:pt idx="6">
                  <c:v>Transportation</c:v>
                </c:pt>
                <c:pt idx="7">
                  <c:v>Culture &amp; Recreation</c:v>
                </c:pt>
                <c:pt idx="8">
                  <c:v>Home &amp; Community </c:v>
                </c:pt>
                <c:pt idx="9">
                  <c:v>Transfers</c:v>
                </c:pt>
                <c:pt idx="10">
                  <c:v>Bond Debt Service</c:v>
                </c:pt>
                <c:pt idx="11">
                  <c:v>Employee Benefits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48044</c:v>
                </c:pt>
                <c:pt idx="1">
                  <c:v>22071</c:v>
                </c:pt>
                <c:pt idx="2">
                  <c:v>102897</c:v>
                </c:pt>
                <c:pt idx="3">
                  <c:v>111680</c:v>
                </c:pt>
                <c:pt idx="4">
                  <c:v>299134</c:v>
                </c:pt>
                <c:pt idx="5">
                  <c:v>30285</c:v>
                </c:pt>
                <c:pt idx="6">
                  <c:v>160661</c:v>
                </c:pt>
                <c:pt idx="7">
                  <c:v>54840</c:v>
                </c:pt>
                <c:pt idx="8">
                  <c:v>301332</c:v>
                </c:pt>
                <c:pt idx="9">
                  <c:v>250000</c:v>
                </c:pt>
                <c:pt idx="10">
                  <c:v>109507</c:v>
                </c:pt>
                <c:pt idx="11">
                  <c:v>210282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705-234A-AC8C-83D3C70EC5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45402063"/>
        <c:axId val="1345404047"/>
      </c:barChart>
      <c:catAx>
        <c:axId val="13454020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45404047"/>
        <c:crosses val="autoZero"/>
        <c:auto val="1"/>
        <c:lblAlgn val="ctr"/>
        <c:lblOffset val="100"/>
        <c:noMultiLvlLbl val="0"/>
      </c:catAx>
      <c:valAx>
        <c:axId val="134540404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4540206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10/24/2026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10/24/2026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10/24/2026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10/24/2026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10/24/2026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10/24/2026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10/24/2026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10/24/2026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3.png"/><Relationship Id="rId7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97B27D-76FE-5206-ECBC-A7DCF35AF1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5651" y="1234799"/>
            <a:ext cx="8472124" cy="2914075"/>
          </a:xfrm>
        </p:spPr>
        <p:txBody>
          <a:bodyPr/>
          <a:lstStyle/>
          <a:p>
            <a:r>
              <a:rPr lang="en-US" sz="6600" dirty="0"/>
              <a:t>Town of South Bristol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184EE3-26B3-A34B-1D36-F815C64E9B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35651" y="4286897"/>
            <a:ext cx="9371654" cy="861420"/>
          </a:xfrm>
        </p:spPr>
        <p:txBody>
          <a:bodyPr>
            <a:normAutofit/>
          </a:bodyPr>
          <a:lstStyle/>
          <a:p>
            <a:r>
              <a:rPr lang="en-US" sz="3200" dirty="0"/>
              <a:t>Presentation of the 2027 tentative budget</a:t>
            </a:r>
            <a:r>
              <a:rPr lang="en-US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685045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9630C-C6D5-1291-1F2A-A6995B577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8211" y="609600"/>
            <a:ext cx="8397354" cy="959393"/>
          </a:xfrm>
        </p:spPr>
        <p:txBody>
          <a:bodyPr/>
          <a:lstStyle/>
          <a:p>
            <a:pPr algn="ctr"/>
            <a:r>
              <a:rPr lang="en-US" sz="4400" dirty="0"/>
              <a:t>Revenues General Fund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96C691A-2B9F-D942-E38D-B466026F8A4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11591878"/>
              </p:ext>
            </p:extLst>
          </p:nvPr>
        </p:nvGraphicFramePr>
        <p:xfrm>
          <a:off x="1103313" y="2052638"/>
          <a:ext cx="8947150" cy="4195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647442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CCDBB-BCA0-83AA-1980-3C2023DE3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6281B-D687-EDDB-15B8-9C985D986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8211" y="609600"/>
            <a:ext cx="8397354" cy="959393"/>
          </a:xfrm>
        </p:spPr>
        <p:txBody>
          <a:bodyPr/>
          <a:lstStyle/>
          <a:p>
            <a:pPr algn="ctr"/>
            <a:r>
              <a:rPr lang="en-US" sz="4400" dirty="0"/>
              <a:t>Revenues Highway Fund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205E72E-80FB-E13B-581F-869D8540B14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23637403"/>
              </p:ext>
            </p:extLst>
          </p:nvPr>
        </p:nvGraphicFramePr>
        <p:xfrm>
          <a:off x="1103313" y="2052638"/>
          <a:ext cx="8947150" cy="4195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491269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0B446DB-3A01-A0C1-30DA-893FFEE8FF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>
            <a:extLst>
              <a:ext uri="{FF2B5EF4-FFF2-40B4-BE49-F238E27FC236}">
                <a16:creationId xmlns:a16="http://schemas.microsoft.com/office/drawing/2014/main" id="{41B68C77-138E-4BF7-A276-BD0C78A42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7C268552-D473-46ED-B1B8-422042C4DE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50" name="Oval 49">
            <a:extLst>
              <a:ext uri="{FF2B5EF4-FFF2-40B4-BE49-F238E27FC236}">
                <a16:creationId xmlns:a16="http://schemas.microsoft.com/office/drawing/2014/main" id="{4AC0CD9D-7610-4620-93B4-798CCD9AB5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B9238B3E-24AA-439A-B527-6C5DF6D72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69F01145-BEA3-4CBF-AA21-10077B948C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56" name="Rectangle 55">
            <a:extLst>
              <a:ext uri="{FF2B5EF4-FFF2-40B4-BE49-F238E27FC236}">
                <a16:creationId xmlns:a16="http://schemas.microsoft.com/office/drawing/2014/main" id="{DE4D62F9-188E-4530-84C2-24BDEE4BEB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58" name="Rectangle 57">
            <a:extLst>
              <a:ext uri="{FF2B5EF4-FFF2-40B4-BE49-F238E27FC236}">
                <a16:creationId xmlns:a16="http://schemas.microsoft.com/office/drawing/2014/main" id="{D27CF008-4B18-436D-B2D5-C1346C1243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5"/>
            <a:ext cx="12191695" cy="473074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CE22DAD8-5F67-4B73-ADA9-06EF381F7A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2" name="Freeform 16">
            <a:extLst>
              <a:ext uri="{FF2B5EF4-FFF2-40B4-BE49-F238E27FC236}">
                <a16:creationId xmlns:a16="http://schemas.microsoft.com/office/drawing/2014/main" id="{E4F17063-EDA4-417B-946F-BA357F3B39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3753695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98787B73-B4CA-4097-6CE3-DA77BE6D38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05110" y="266182"/>
            <a:ext cx="8313602" cy="4198369"/>
          </a:xfrm>
          <a:prstGeom prst="rect">
            <a:avLst/>
          </a:prstGeom>
          <a:effectLst/>
        </p:spPr>
      </p:pic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D36F3EEA-55D4-4677-80E7-92D00B8F34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55533"/>
            <a:ext cx="12192000" cy="2802467"/>
          </a:xfrm>
          <a:custGeom>
            <a:avLst/>
            <a:gdLst>
              <a:gd name="connsiteX0" fmla="*/ 1 w 12192000"/>
              <a:gd name="connsiteY0" fmla="*/ 0 h 2802467"/>
              <a:gd name="connsiteX1" fmla="*/ 71932 w 12192000"/>
              <a:gd name="connsiteY1" fmla="*/ 12261 h 2802467"/>
              <a:gd name="connsiteX2" fmla="*/ 282848 w 12192000"/>
              <a:gd name="connsiteY2" fmla="*/ 48342 h 2802467"/>
              <a:gd name="connsiteX3" fmla="*/ 436464 w 12192000"/>
              <a:gd name="connsiteY3" fmla="*/ 73565 h 2802467"/>
              <a:gd name="connsiteX4" fmla="*/ 619339 w 12192000"/>
              <a:gd name="connsiteY4" fmla="*/ 100188 h 2802467"/>
              <a:gd name="connsiteX5" fmla="*/ 836351 w 12192000"/>
              <a:gd name="connsiteY5" fmla="*/ 132066 h 2802467"/>
              <a:gd name="connsiteX6" fmla="*/ 1076528 w 12192000"/>
              <a:gd name="connsiteY6" fmla="*/ 165696 h 2802467"/>
              <a:gd name="connsiteX7" fmla="*/ 1347183 w 12192000"/>
              <a:gd name="connsiteY7" fmla="*/ 201077 h 2802467"/>
              <a:gd name="connsiteX8" fmla="*/ 1642223 w 12192000"/>
              <a:gd name="connsiteY8" fmla="*/ 238560 h 2802467"/>
              <a:gd name="connsiteX9" fmla="*/ 1962864 w 12192000"/>
              <a:gd name="connsiteY9" fmla="*/ 276043 h 2802467"/>
              <a:gd name="connsiteX10" fmla="*/ 2304232 w 12192000"/>
              <a:gd name="connsiteY10" fmla="*/ 314226 h 2802467"/>
              <a:gd name="connsiteX11" fmla="*/ 2672421 w 12192000"/>
              <a:gd name="connsiteY11" fmla="*/ 349608 h 2802467"/>
              <a:gd name="connsiteX12" fmla="*/ 3057678 w 12192000"/>
              <a:gd name="connsiteY12" fmla="*/ 383587 h 2802467"/>
              <a:gd name="connsiteX13" fmla="*/ 3464881 w 12192000"/>
              <a:gd name="connsiteY13" fmla="*/ 414415 h 2802467"/>
              <a:gd name="connsiteX14" fmla="*/ 3889152 w 12192000"/>
              <a:gd name="connsiteY14" fmla="*/ 443840 h 2802467"/>
              <a:gd name="connsiteX15" fmla="*/ 4331710 w 12192000"/>
              <a:gd name="connsiteY15" fmla="*/ 471515 h 2802467"/>
              <a:gd name="connsiteX16" fmla="*/ 4558476 w 12192000"/>
              <a:gd name="connsiteY16" fmla="*/ 481323 h 2802467"/>
              <a:gd name="connsiteX17" fmla="*/ 4790118 w 12192000"/>
              <a:gd name="connsiteY17" fmla="*/ 492183 h 2802467"/>
              <a:gd name="connsiteX18" fmla="*/ 5025418 w 12192000"/>
              <a:gd name="connsiteY18" fmla="*/ 502342 h 2802467"/>
              <a:gd name="connsiteX19" fmla="*/ 5261937 w 12192000"/>
              <a:gd name="connsiteY19" fmla="*/ 508998 h 2802467"/>
              <a:gd name="connsiteX20" fmla="*/ 5503332 w 12192000"/>
              <a:gd name="connsiteY20" fmla="*/ 514953 h 2802467"/>
              <a:gd name="connsiteX21" fmla="*/ 5747166 w 12192000"/>
              <a:gd name="connsiteY21" fmla="*/ 521259 h 2802467"/>
              <a:gd name="connsiteX22" fmla="*/ 5995877 w 12192000"/>
              <a:gd name="connsiteY22" fmla="*/ 525462 h 2802467"/>
              <a:gd name="connsiteX23" fmla="*/ 6247026 w 12192000"/>
              <a:gd name="connsiteY23" fmla="*/ 525462 h 2802467"/>
              <a:gd name="connsiteX24" fmla="*/ 6500613 w 12192000"/>
              <a:gd name="connsiteY24" fmla="*/ 527564 h 2802467"/>
              <a:gd name="connsiteX25" fmla="*/ 6756639 w 12192000"/>
              <a:gd name="connsiteY25" fmla="*/ 525462 h 2802467"/>
              <a:gd name="connsiteX26" fmla="*/ 7016322 w 12192000"/>
              <a:gd name="connsiteY26" fmla="*/ 521259 h 2802467"/>
              <a:gd name="connsiteX27" fmla="*/ 7276005 w 12192000"/>
              <a:gd name="connsiteY27" fmla="*/ 517405 h 2802467"/>
              <a:gd name="connsiteX28" fmla="*/ 7539345 w 12192000"/>
              <a:gd name="connsiteY28" fmla="*/ 508998 h 2802467"/>
              <a:gd name="connsiteX29" fmla="*/ 7805124 w 12192000"/>
              <a:gd name="connsiteY29" fmla="*/ 500240 h 2802467"/>
              <a:gd name="connsiteX30" fmla="*/ 8070903 w 12192000"/>
              <a:gd name="connsiteY30" fmla="*/ 490081 h 2802467"/>
              <a:gd name="connsiteX31" fmla="*/ 8339121 w 12192000"/>
              <a:gd name="connsiteY31" fmla="*/ 475719 h 2802467"/>
              <a:gd name="connsiteX32" fmla="*/ 8609776 w 12192000"/>
              <a:gd name="connsiteY32" fmla="*/ 458553 h 2802467"/>
              <a:gd name="connsiteX33" fmla="*/ 8881651 w 12192000"/>
              <a:gd name="connsiteY33" fmla="*/ 442089 h 2802467"/>
              <a:gd name="connsiteX34" fmla="*/ 9153526 w 12192000"/>
              <a:gd name="connsiteY34" fmla="*/ 421070 h 2802467"/>
              <a:gd name="connsiteX35" fmla="*/ 9429058 w 12192000"/>
              <a:gd name="connsiteY35" fmla="*/ 395848 h 2802467"/>
              <a:gd name="connsiteX36" fmla="*/ 9700933 w 12192000"/>
              <a:gd name="connsiteY36" fmla="*/ 370626 h 2802467"/>
              <a:gd name="connsiteX37" fmla="*/ 9977684 w 12192000"/>
              <a:gd name="connsiteY37" fmla="*/ 341550 h 2802467"/>
              <a:gd name="connsiteX38" fmla="*/ 10255655 w 12192000"/>
              <a:gd name="connsiteY38" fmla="*/ 309672 h 2802467"/>
              <a:gd name="connsiteX39" fmla="*/ 10529968 w 12192000"/>
              <a:gd name="connsiteY39" fmla="*/ 276043 h 2802467"/>
              <a:gd name="connsiteX40" fmla="*/ 10807939 w 12192000"/>
              <a:gd name="connsiteY40" fmla="*/ 236808 h 2802467"/>
              <a:gd name="connsiteX41" fmla="*/ 11084690 w 12192000"/>
              <a:gd name="connsiteY41" fmla="*/ 194771 h 2802467"/>
              <a:gd name="connsiteX42" fmla="*/ 11362661 w 12192000"/>
              <a:gd name="connsiteY42" fmla="*/ 153085 h 2802467"/>
              <a:gd name="connsiteX43" fmla="*/ 11639412 w 12192000"/>
              <a:gd name="connsiteY43" fmla="*/ 104392 h 2802467"/>
              <a:gd name="connsiteX44" fmla="*/ 11914945 w 12192000"/>
              <a:gd name="connsiteY44" fmla="*/ 54648 h 2802467"/>
              <a:gd name="connsiteX45" fmla="*/ 12191696 w 12192000"/>
              <a:gd name="connsiteY45" fmla="*/ 2452 h 2802467"/>
              <a:gd name="connsiteX46" fmla="*/ 12191696 w 12192000"/>
              <a:gd name="connsiteY46" fmla="*/ 2236410 h 2802467"/>
              <a:gd name="connsiteX47" fmla="*/ 12192000 w 12192000"/>
              <a:gd name="connsiteY47" fmla="*/ 2236410 h 2802467"/>
              <a:gd name="connsiteX48" fmla="*/ 12192000 w 12192000"/>
              <a:gd name="connsiteY48" fmla="*/ 2802467 h 2802467"/>
              <a:gd name="connsiteX49" fmla="*/ 12191696 w 12192000"/>
              <a:gd name="connsiteY49" fmla="*/ 2802467 h 2802467"/>
              <a:gd name="connsiteX50" fmla="*/ 0 w 12192000"/>
              <a:gd name="connsiteY50" fmla="*/ 2802467 h 2802467"/>
              <a:gd name="connsiteX51" fmla="*/ 0 w 12192000"/>
              <a:gd name="connsiteY51" fmla="*/ 2236410 h 2802467"/>
              <a:gd name="connsiteX52" fmla="*/ 1 w 12192000"/>
              <a:gd name="connsiteY52" fmla="*/ 2236410 h 2802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2192000" h="2802467">
                <a:moveTo>
                  <a:pt x="1" y="0"/>
                </a:moveTo>
                <a:lnTo>
                  <a:pt x="71932" y="12261"/>
                </a:lnTo>
                <a:lnTo>
                  <a:pt x="282848" y="48342"/>
                </a:lnTo>
                <a:lnTo>
                  <a:pt x="436464" y="73565"/>
                </a:lnTo>
                <a:lnTo>
                  <a:pt x="619339" y="100188"/>
                </a:lnTo>
                <a:lnTo>
                  <a:pt x="836351" y="132066"/>
                </a:lnTo>
                <a:lnTo>
                  <a:pt x="1076528" y="165696"/>
                </a:lnTo>
                <a:lnTo>
                  <a:pt x="1347183" y="201077"/>
                </a:lnTo>
                <a:lnTo>
                  <a:pt x="1642223" y="238560"/>
                </a:lnTo>
                <a:lnTo>
                  <a:pt x="1962864" y="276043"/>
                </a:lnTo>
                <a:lnTo>
                  <a:pt x="2304232" y="314226"/>
                </a:lnTo>
                <a:lnTo>
                  <a:pt x="2672421" y="349608"/>
                </a:lnTo>
                <a:lnTo>
                  <a:pt x="3057678" y="383587"/>
                </a:lnTo>
                <a:lnTo>
                  <a:pt x="3464881" y="414415"/>
                </a:lnTo>
                <a:lnTo>
                  <a:pt x="3889152" y="443840"/>
                </a:lnTo>
                <a:lnTo>
                  <a:pt x="4331710" y="471515"/>
                </a:lnTo>
                <a:lnTo>
                  <a:pt x="4558476" y="481323"/>
                </a:lnTo>
                <a:lnTo>
                  <a:pt x="4790118" y="492183"/>
                </a:lnTo>
                <a:lnTo>
                  <a:pt x="5025418" y="502342"/>
                </a:lnTo>
                <a:lnTo>
                  <a:pt x="5261937" y="508998"/>
                </a:lnTo>
                <a:lnTo>
                  <a:pt x="5503332" y="514953"/>
                </a:lnTo>
                <a:lnTo>
                  <a:pt x="5747166" y="521259"/>
                </a:lnTo>
                <a:lnTo>
                  <a:pt x="5995877" y="525462"/>
                </a:lnTo>
                <a:lnTo>
                  <a:pt x="6247026" y="525462"/>
                </a:lnTo>
                <a:lnTo>
                  <a:pt x="6500613" y="527564"/>
                </a:lnTo>
                <a:lnTo>
                  <a:pt x="6756639" y="525462"/>
                </a:lnTo>
                <a:lnTo>
                  <a:pt x="7016322" y="521259"/>
                </a:lnTo>
                <a:lnTo>
                  <a:pt x="7276005" y="517405"/>
                </a:lnTo>
                <a:lnTo>
                  <a:pt x="7539345" y="508998"/>
                </a:lnTo>
                <a:lnTo>
                  <a:pt x="7805124" y="500240"/>
                </a:lnTo>
                <a:lnTo>
                  <a:pt x="8070903" y="490081"/>
                </a:lnTo>
                <a:lnTo>
                  <a:pt x="8339121" y="475719"/>
                </a:lnTo>
                <a:lnTo>
                  <a:pt x="8609776" y="458553"/>
                </a:lnTo>
                <a:lnTo>
                  <a:pt x="8881651" y="442089"/>
                </a:lnTo>
                <a:lnTo>
                  <a:pt x="9153526" y="421070"/>
                </a:lnTo>
                <a:lnTo>
                  <a:pt x="9429058" y="395848"/>
                </a:lnTo>
                <a:lnTo>
                  <a:pt x="9700933" y="370626"/>
                </a:lnTo>
                <a:lnTo>
                  <a:pt x="9977684" y="341550"/>
                </a:lnTo>
                <a:lnTo>
                  <a:pt x="10255655" y="309672"/>
                </a:lnTo>
                <a:lnTo>
                  <a:pt x="10529968" y="276043"/>
                </a:lnTo>
                <a:lnTo>
                  <a:pt x="10807939" y="236808"/>
                </a:lnTo>
                <a:lnTo>
                  <a:pt x="11084690" y="194771"/>
                </a:lnTo>
                <a:lnTo>
                  <a:pt x="11362661" y="153085"/>
                </a:lnTo>
                <a:lnTo>
                  <a:pt x="11639412" y="104392"/>
                </a:lnTo>
                <a:lnTo>
                  <a:pt x="11914945" y="54648"/>
                </a:lnTo>
                <a:lnTo>
                  <a:pt x="12191696" y="2452"/>
                </a:lnTo>
                <a:lnTo>
                  <a:pt x="12191696" y="2236410"/>
                </a:lnTo>
                <a:lnTo>
                  <a:pt x="12192000" y="2236410"/>
                </a:lnTo>
                <a:lnTo>
                  <a:pt x="12192000" y="2802467"/>
                </a:lnTo>
                <a:lnTo>
                  <a:pt x="12191696" y="2802467"/>
                </a:lnTo>
                <a:lnTo>
                  <a:pt x="0" y="2802467"/>
                </a:lnTo>
                <a:lnTo>
                  <a:pt x="0" y="2236410"/>
                </a:lnTo>
                <a:lnTo>
                  <a:pt x="1" y="223641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16C76CD-1595-45E8-6340-861BFCF09D4C}"/>
              </a:ext>
            </a:extLst>
          </p:cNvPr>
          <p:cNvSpPr txBox="1">
            <a:spLocks/>
          </p:cNvSpPr>
          <p:nvPr/>
        </p:nvSpPr>
        <p:spPr>
          <a:xfrm>
            <a:off x="1431675" y="4874787"/>
            <a:ext cx="9149350" cy="86802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4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Why we don’t want to payoff bond in 2029 </a:t>
            </a:r>
          </a:p>
        </p:txBody>
      </p:sp>
    </p:spTree>
    <p:extLst>
      <p:ext uri="{BB962C8B-B14F-4D97-AF65-F5344CB8AC3E}">
        <p14:creationId xmlns:p14="http://schemas.microsoft.com/office/powerpoint/2010/main" val="583641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618D9F0-EF66-2D67-664D-E6753D86E4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DB74DEE2-A5B6-19E7-E808-8275135656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 7">
            <a:extLst>
              <a:ext uri="{FF2B5EF4-FFF2-40B4-BE49-F238E27FC236}">
                <a16:creationId xmlns:a16="http://schemas.microsoft.com/office/drawing/2014/main" id="{0806A4DC-4340-491E-0CF4-6399B1AE08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811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9" name="Freeform: Shape 38">
            <a:extLst>
              <a:ext uri="{FF2B5EF4-FFF2-40B4-BE49-F238E27FC236}">
                <a16:creationId xmlns:a16="http://schemas.microsoft.com/office/drawing/2014/main" id="{8116E102-2ACF-78BA-398A-216686F712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4747655" y="-586345"/>
            <a:ext cx="6858001" cy="8030691"/>
          </a:xfrm>
          <a:custGeom>
            <a:avLst/>
            <a:gdLst>
              <a:gd name="connsiteX0" fmla="*/ 6858001 w 6858001"/>
              <a:gd name="connsiteY0" fmla="*/ 1177 h 8030691"/>
              <a:gd name="connsiteX1" fmla="*/ 6858001 w 6858001"/>
              <a:gd name="connsiteY1" fmla="*/ 1344715 h 8030691"/>
              <a:gd name="connsiteX2" fmla="*/ 6858000 w 6858001"/>
              <a:gd name="connsiteY2" fmla="*/ 1344715 h 8030691"/>
              <a:gd name="connsiteX3" fmla="*/ 6858000 w 6858001"/>
              <a:gd name="connsiteY3" fmla="*/ 8030691 h 8030691"/>
              <a:gd name="connsiteX4" fmla="*/ 0 w 6858001"/>
              <a:gd name="connsiteY4" fmla="*/ 8030690 h 8030691"/>
              <a:gd name="connsiteX5" fmla="*/ 0 w 6858001"/>
              <a:gd name="connsiteY5" fmla="*/ 477747 h 8030691"/>
              <a:gd name="connsiteX6" fmla="*/ 1 w 6858001"/>
              <a:gd name="connsiteY6" fmla="*/ 477747 h 8030691"/>
              <a:gd name="connsiteX7" fmla="*/ 1 w 6858001"/>
              <a:gd name="connsiteY7" fmla="*/ 0 h 8030691"/>
              <a:gd name="connsiteX8" fmla="*/ 40463 w 6858001"/>
              <a:gd name="connsiteY8" fmla="*/ 5883 h 8030691"/>
              <a:gd name="connsiteX9" fmla="*/ 159107 w 6858001"/>
              <a:gd name="connsiteY9" fmla="*/ 23196 h 8030691"/>
              <a:gd name="connsiteX10" fmla="*/ 245518 w 6858001"/>
              <a:gd name="connsiteY10" fmla="*/ 35299 h 8030691"/>
              <a:gd name="connsiteX11" fmla="*/ 348388 w 6858001"/>
              <a:gd name="connsiteY11" fmla="*/ 48074 h 8030691"/>
              <a:gd name="connsiteX12" fmla="*/ 470460 w 6858001"/>
              <a:gd name="connsiteY12" fmla="*/ 63370 h 8030691"/>
              <a:gd name="connsiteX13" fmla="*/ 605563 w 6858001"/>
              <a:gd name="connsiteY13" fmla="*/ 79507 h 8030691"/>
              <a:gd name="connsiteX14" fmla="*/ 757810 w 6858001"/>
              <a:gd name="connsiteY14" fmla="*/ 96484 h 8030691"/>
              <a:gd name="connsiteX15" fmla="*/ 923774 w 6858001"/>
              <a:gd name="connsiteY15" fmla="*/ 114469 h 8030691"/>
              <a:gd name="connsiteX16" fmla="*/ 1104139 w 6858001"/>
              <a:gd name="connsiteY16" fmla="*/ 132455 h 8030691"/>
              <a:gd name="connsiteX17" fmla="*/ 1296163 w 6858001"/>
              <a:gd name="connsiteY17" fmla="*/ 150776 h 8030691"/>
              <a:gd name="connsiteX18" fmla="*/ 1503275 w 6858001"/>
              <a:gd name="connsiteY18" fmla="*/ 167753 h 8030691"/>
              <a:gd name="connsiteX19" fmla="*/ 1719988 w 6858001"/>
              <a:gd name="connsiteY19" fmla="*/ 184058 h 8030691"/>
              <a:gd name="connsiteX20" fmla="*/ 1949045 w 6858001"/>
              <a:gd name="connsiteY20" fmla="*/ 198850 h 8030691"/>
              <a:gd name="connsiteX21" fmla="*/ 2187703 w 6858001"/>
              <a:gd name="connsiteY21" fmla="*/ 212969 h 8030691"/>
              <a:gd name="connsiteX22" fmla="*/ 2436649 w 6858001"/>
              <a:gd name="connsiteY22" fmla="*/ 226249 h 8030691"/>
              <a:gd name="connsiteX23" fmla="*/ 2564208 w 6858001"/>
              <a:gd name="connsiteY23" fmla="*/ 230955 h 8030691"/>
              <a:gd name="connsiteX24" fmla="*/ 2694509 w 6858001"/>
              <a:gd name="connsiteY24" fmla="*/ 236166 h 8030691"/>
              <a:gd name="connsiteX25" fmla="*/ 2826869 w 6858001"/>
              <a:gd name="connsiteY25" fmla="*/ 241040 h 8030691"/>
              <a:gd name="connsiteX26" fmla="*/ 2959914 w 6858001"/>
              <a:gd name="connsiteY26" fmla="*/ 244234 h 8030691"/>
              <a:gd name="connsiteX27" fmla="*/ 3095702 w 6858001"/>
              <a:gd name="connsiteY27" fmla="*/ 247092 h 8030691"/>
              <a:gd name="connsiteX28" fmla="*/ 3232862 w 6858001"/>
              <a:gd name="connsiteY28" fmla="*/ 250117 h 8030691"/>
              <a:gd name="connsiteX29" fmla="*/ 3372766 w 6858001"/>
              <a:gd name="connsiteY29" fmla="*/ 252134 h 8030691"/>
              <a:gd name="connsiteX30" fmla="*/ 3514040 w 6858001"/>
              <a:gd name="connsiteY30" fmla="*/ 252134 h 8030691"/>
              <a:gd name="connsiteX31" fmla="*/ 3656686 w 6858001"/>
              <a:gd name="connsiteY31" fmla="*/ 253143 h 8030691"/>
              <a:gd name="connsiteX32" fmla="*/ 3800705 w 6858001"/>
              <a:gd name="connsiteY32" fmla="*/ 252134 h 8030691"/>
              <a:gd name="connsiteX33" fmla="*/ 3946780 w 6858001"/>
              <a:gd name="connsiteY33" fmla="*/ 250117 h 8030691"/>
              <a:gd name="connsiteX34" fmla="*/ 4092856 w 6858001"/>
              <a:gd name="connsiteY34" fmla="*/ 248268 h 8030691"/>
              <a:gd name="connsiteX35" fmla="*/ 4240988 w 6858001"/>
              <a:gd name="connsiteY35" fmla="*/ 244234 h 8030691"/>
              <a:gd name="connsiteX36" fmla="*/ 4390492 w 6858001"/>
              <a:gd name="connsiteY36" fmla="*/ 240032 h 8030691"/>
              <a:gd name="connsiteX37" fmla="*/ 4539997 w 6858001"/>
              <a:gd name="connsiteY37" fmla="*/ 235157 h 8030691"/>
              <a:gd name="connsiteX38" fmla="*/ 4690873 w 6858001"/>
              <a:gd name="connsiteY38" fmla="*/ 228266 h 8030691"/>
              <a:gd name="connsiteX39" fmla="*/ 4843120 w 6858001"/>
              <a:gd name="connsiteY39" fmla="*/ 220029 h 8030691"/>
              <a:gd name="connsiteX40" fmla="*/ 4996054 w 6858001"/>
              <a:gd name="connsiteY40" fmla="*/ 212129 h 8030691"/>
              <a:gd name="connsiteX41" fmla="*/ 5148987 w 6858001"/>
              <a:gd name="connsiteY41" fmla="*/ 202044 h 8030691"/>
              <a:gd name="connsiteX42" fmla="*/ 5303978 w 6858001"/>
              <a:gd name="connsiteY42" fmla="*/ 189941 h 8030691"/>
              <a:gd name="connsiteX43" fmla="*/ 5456911 w 6858001"/>
              <a:gd name="connsiteY43" fmla="*/ 177839 h 8030691"/>
              <a:gd name="connsiteX44" fmla="*/ 5612588 w 6858001"/>
              <a:gd name="connsiteY44" fmla="*/ 163887 h 8030691"/>
              <a:gd name="connsiteX45" fmla="*/ 5768950 w 6858001"/>
              <a:gd name="connsiteY45" fmla="*/ 148591 h 8030691"/>
              <a:gd name="connsiteX46" fmla="*/ 5923255 w 6858001"/>
              <a:gd name="connsiteY46" fmla="*/ 132455 h 8030691"/>
              <a:gd name="connsiteX47" fmla="*/ 6079618 w 6858001"/>
              <a:gd name="connsiteY47" fmla="*/ 113629 h 8030691"/>
              <a:gd name="connsiteX48" fmla="*/ 6235294 w 6858001"/>
              <a:gd name="connsiteY48" fmla="*/ 93458 h 8030691"/>
              <a:gd name="connsiteX49" fmla="*/ 6391657 w 6858001"/>
              <a:gd name="connsiteY49" fmla="*/ 73455 h 8030691"/>
              <a:gd name="connsiteX50" fmla="*/ 6547333 w 6858001"/>
              <a:gd name="connsiteY50" fmla="*/ 50091 h 8030691"/>
              <a:gd name="connsiteX51" fmla="*/ 6702324 w 6858001"/>
              <a:gd name="connsiteY51" fmla="*/ 26222 h 8030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8030691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8030691"/>
                </a:lnTo>
                <a:lnTo>
                  <a:pt x="0" y="8030690"/>
                </a:lnTo>
                <a:lnTo>
                  <a:pt x="0" y="477747"/>
                </a:lnTo>
                <a:lnTo>
                  <a:pt x="1" y="477747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4"/>
                </a:lnTo>
                <a:lnTo>
                  <a:pt x="470460" y="63370"/>
                </a:lnTo>
                <a:lnTo>
                  <a:pt x="605563" y="79507"/>
                </a:lnTo>
                <a:lnTo>
                  <a:pt x="757810" y="96484"/>
                </a:lnTo>
                <a:lnTo>
                  <a:pt x="923774" y="114469"/>
                </a:lnTo>
                <a:lnTo>
                  <a:pt x="1104139" y="132455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50"/>
                </a:lnTo>
                <a:lnTo>
                  <a:pt x="2187703" y="212969"/>
                </a:lnTo>
                <a:lnTo>
                  <a:pt x="2436649" y="226249"/>
                </a:lnTo>
                <a:lnTo>
                  <a:pt x="2564208" y="230955"/>
                </a:lnTo>
                <a:lnTo>
                  <a:pt x="2694509" y="236166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2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3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724EA1C-32B9-C911-4903-591BA9269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F2071E5-F26B-158C-8BFC-EDFEDB4C9633}"/>
              </a:ext>
            </a:extLst>
          </p:cNvPr>
          <p:cNvSpPr txBox="1">
            <a:spLocks/>
          </p:cNvSpPr>
          <p:nvPr/>
        </p:nvSpPr>
        <p:spPr>
          <a:xfrm>
            <a:off x="477418" y="2262399"/>
            <a:ext cx="3206475" cy="2333202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Aft>
                <a:spcPts val="600"/>
              </a:spcAft>
            </a:pPr>
            <a:r>
              <a:rPr lang="en-US" dirty="0">
                <a:solidFill>
                  <a:schemeClr val="bg1"/>
                </a:solidFill>
              </a:rPr>
              <a:t>Why we don’t want to payoff bond in 2029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78AD294-2A41-D7F2-4400-3AE06ECF2C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4998" y="931686"/>
            <a:ext cx="6465225" cy="3006330"/>
          </a:xfrm>
          <a:prstGeom prst="rect">
            <a:avLst/>
          </a:prstGeom>
          <a:effectLst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5CE2CF9-92A4-6907-A030-D0E0059C3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1703" y="3938016"/>
            <a:ext cx="6351813" cy="142874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ts val="2400"/>
              </a:spcBef>
            </a:pPr>
            <a:r>
              <a:rPr lang="en-US" sz="2300" b="0" i="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Payoff in 2029 would require an amount equal to 125% of our combined General &amp; Highway Tax Levy</a:t>
            </a:r>
          </a:p>
        </p:txBody>
      </p:sp>
    </p:spTree>
    <p:extLst>
      <p:ext uri="{BB962C8B-B14F-4D97-AF65-F5344CB8AC3E}">
        <p14:creationId xmlns:p14="http://schemas.microsoft.com/office/powerpoint/2010/main" val="20766456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3A3CCD-754A-43CF-25BB-E9D7469ABB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E6172164-BEA3-2852-0A4D-F1F16AFF07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 7">
            <a:extLst>
              <a:ext uri="{FF2B5EF4-FFF2-40B4-BE49-F238E27FC236}">
                <a16:creationId xmlns:a16="http://schemas.microsoft.com/office/drawing/2014/main" id="{BE1302BF-8D77-9FDE-563A-7B7CC6AA37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811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9" name="Freeform: Shape 38">
            <a:extLst>
              <a:ext uri="{FF2B5EF4-FFF2-40B4-BE49-F238E27FC236}">
                <a16:creationId xmlns:a16="http://schemas.microsoft.com/office/drawing/2014/main" id="{353FDD19-07F4-BAD8-F93C-989D210739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4747655" y="-586345"/>
            <a:ext cx="6858001" cy="8030691"/>
          </a:xfrm>
          <a:custGeom>
            <a:avLst/>
            <a:gdLst>
              <a:gd name="connsiteX0" fmla="*/ 6858001 w 6858001"/>
              <a:gd name="connsiteY0" fmla="*/ 1177 h 8030691"/>
              <a:gd name="connsiteX1" fmla="*/ 6858001 w 6858001"/>
              <a:gd name="connsiteY1" fmla="*/ 1344715 h 8030691"/>
              <a:gd name="connsiteX2" fmla="*/ 6858000 w 6858001"/>
              <a:gd name="connsiteY2" fmla="*/ 1344715 h 8030691"/>
              <a:gd name="connsiteX3" fmla="*/ 6858000 w 6858001"/>
              <a:gd name="connsiteY3" fmla="*/ 8030691 h 8030691"/>
              <a:gd name="connsiteX4" fmla="*/ 0 w 6858001"/>
              <a:gd name="connsiteY4" fmla="*/ 8030690 h 8030691"/>
              <a:gd name="connsiteX5" fmla="*/ 0 w 6858001"/>
              <a:gd name="connsiteY5" fmla="*/ 477747 h 8030691"/>
              <a:gd name="connsiteX6" fmla="*/ 1 w 6858001"/>
              <a:gd name="connsiteY6" fmla="*/ 477747 h 8030691"/>
              <a:gd name="connsiteX7" fmla="*/ 1 w 6858001"/>
              <a:gd name="connsiteY7" fmla="*/ 0 h 8030691"/>
              <a:gd name="connsiteX8" fmla="*/ 40463 w 6858001"/>
              <a:gd name="connsiteY8" fmla="*/ 5883 h 8030691"/>
              <a:gd name="connsiteX9" fmla="*/ 159107 w 6858001"/>
              <a:gd name="connsiteY9" fmla="*/ 23196 h 8030691"/>
              <a:gd name="connsiteX10" fmla="*/ 245518 w 6858001"/>
              <a:gd name="connsiteY10" fmla="*/ 35299 h 8030691"/>
              <a:gd name="connsiteX11" fmla="*/ 348388 w 6858001"/>
              <a:gd name="connsiteY11" fmla="*/ 48074 h 8030691"/>
              <a:gd name="connsiteX12" fmla="*/ 470460 w 6858001"/>
              <a:gd name="connsiteY12" fmla="*/ 63370 h 8030691"/>
              <a:gd name="connsiteX13" fmla="*/ 605563 w 6858001"/>
              <a:gd name="connsiteY13" fmla="*/ 79507 h 8030691"/>
              <a:gd name="connsiteX14" fmla="*/ 757810 w 6858001"/>
              <a:gd name="connsiteY14" fmla="*/ 96484 h 8030691"/>
              <a:gd name="connsiteX15" fmla="*/ 923774 w 6858001"/>
              <a:gd name="connsiteY15" fmla="*/ 114469 h 8030691"/>
              <a:gd name="connsiteX16" fmla="*/ 1104139 w 6858001"/>
              <a:gd name="connsiteY16" fmla="*/ 132455 h 8030691"/>
              <a:gd name="connsiteX17" fmla="*/ 1296163 w 6858001"/>
              <a:gd name="connsiteY17" fmla="*/ 150776 h 8030691"/>
              <a:gd name="connsiteX18" fmla="*/ 1503275 w 6858001"/>
              <a:gd name="connsiteY18" fmla="*/ 167753 h 8030691"/>
              <a:gd name="connsiteX19" fmla="*/ 1719988 w 6858001"/>
              <a:gd name="connsiteY19" fmla="*/ 184058 h 8030691"/>
              <a:gd name="connsiteX20" fmla="*/ 1949045 w 6858001"/>
              <a:gd name="connsiteY20" fmla="*/ 198850 h 8030691"/>
              <a:gd name="connsiteX21" fmla="*/ 2187703 w 6858001"/>
              <a:gd name="connsiteY21" fmla="*/ 212969 h 8030691"/>
              <a:gd name="connsiteX22" fmla="*/ 2436649 w 6858001"/>
              <a:gd name="connsiteY22" fmla="*/ 226249 h 8030691"/>
              <a:gd name="connsiteX23" fmla="*/ 2564208 w 6858001"/>
              <a:gd name="connsiteY23" fmla="*/ 230955 h 8030691"/>
              <a:gd name="connsiteX24" fmla="*/ 2694509 w 6858001"/>
              <a:gd name="connsiteY24" fmla="*/ 236166 h 8030691"/>
              <a:gd name="connsiteX25" fmla="*/ 2826869 w 6858001"/>
              <a:gd name="connsiteY25" fmla="*/ 241040 h 8030691"/>
              <a:gd name="connsiteX26" fmla="*/ 2959914 w 6858001"/>
              <a:gd name="connsiteY26" fmla="*/ 244234 h 8030691"/>
              <a:gd name="connsiteX27" fmla="*/ 3095702 w 6858001"/>
              <a:gd name="connsiteY27" fmla="*/ 247092 h 8030691"/>
              <a:gd name="connsiteX28" fmla="*/ 3232862 w 6858001"/>
              <a:gd name="connsiteY28" fmla="*/ 250117 h 8030691"/>
              <a:gd name="connsiteX29" fmla="*/ 3372766 w 6858001"/>
              <a:gd name="connsiteY29" fmla="*/ 252134 h 8030691"/>
              <a:gd name="connsiteX30" fmla="*/ 3514040 w 6858001"/>
              <a:gd name="connsiteY30" fmla="*/ 252134 h 8030691"/>
              <a:gd name="connsiteX31" fmla="*/ 3656686 w 6858001"/>
              <a:gd name="connsiteY31" fmla="*/ 253143 h 8030691"/>
              <a:gd name="connsiteX32" fmla="*/ 3800705 w 6858001"/>
              <a:gd name="connsiteY32" fmla="*/ 252134 h 8030691"/>
              <a:gd name="connsiteX33" fmla="*/ 3946780 w 6858001"/>
              <a:gd name="connsiteY33" fmla="*/ 250117 h 8030691"/>
              <a:gd name="connsiteX34" fmla="*/ 4092856 w 6858001"/>
              <a:gd name="connsiteY34" fmla="*/ 248268 h 8030691"/>
              <a:gd name="connsiteX35" fmla="*/ 4240988 w 6858001"/>
              <a:gd name="connsiteY35" fmla="*/ 244234 h 8030691"/>
              <a:gd name="connsiteX36" fmla="*/ 4390492 w 6858001"/>
              <a:gd name="connsiteY36" fmla="*/ 240032 h 8030691"/>
              <a:gd name="connsiteX37" fmla="*/ 4539997 w 6858001"/>
              <a:gd name="connsiteY37" fmla="*/ 235157 h 8030691"/>
              <a:gd name="connsiteX38" fmla="*/ 4690873 w 6858001"/>
              <a:gd name="connsiteY38" fmla="*/ 228266 h 8030691"/>
              <a:gd name="connsiteX39" fmla="*/ 4843120 w 6858001"/>
              <a:gd name="connsiteY39" fmla="*/ 220029 h 8030691"/>
              <a:gd name="connsiteX40" fmla="*/ 4996054 w 6858001"/>
              <a:gd name="connsiteY40" fmla="*/ 212129 h 8030691"/>
              <a:gd name="connsiteX41" fmla="*/ 5148987 w 6858001"/>
              <a:gd name="connsiteY41" fmla="*/ 202044 h 8030691"/>
              <a:gd name="connsiteX42" fmla="*/ 5303978 w 6858001"/>
              <a:gd name="connsiteY42" fmla="*/ 189941 h 8030691"/>
              <a:gd name="connsiteX43" fmla="*/ 5456911 w 6858001"/>
              <a:gd name="connsiteY43" fmla="*/ 177839 h 8030691"/>
              <a:gd name="connsiteX44" fmla="*/ 5612588 w 6858001"/>
              <a:gd name="connsiteY44" fmla="*/ 163887 h 8030691"/>
              <a:gd name="connsiteX45" fmla="*/ 5768950 w 6858001"/>
              <a:gd name="connsiteY45" fmla="*/ 148591 h 8030691"/>
              <a:gd name="connsiteX46" fmla="*/ 5923255 w 6858001"/>
              <a:gd name="connsiteY46" fmla="*/ 132455 h 8030691"/>
              <a:gd name="connsiteX47" fmla="*/ 6079618 w 6858001"/>
              <a:gd name="connsiteY47" fmla="*/ 113629 h 8030691"/>
              <a:gd name="connsiteX48" fmla="*/ 6235294 w 6858001"/>
              <a:gd name="connsiteY48" fmla="*/ 93458 h 8030691"/>
              <a:gd name="connsiteX49" fmla="*/ 6391657 w 6858001"/>
              <a:gd name="connsiteY49" fmla="*/ 73455 h 8030691"/>
              <a:gd name="connsiteX50" fmla="*/ 6547333 w 6858001"/>
              <a:gd name="connsiteY50" fmla="*/ 50091 h 8030691"/>
              <a:gd name="connsiteX51" fmla="*/ 6702324 w 6858001"/>
              <a:gd name="connsiteY51" fmla="*/ 26222 h 8030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8030691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8030691"/>
                </a:lnTo>
                <a:lnTo>
                  <a:pt x="0" y="8030690"/>
                </a:lnTo>
                <a:lnTo>
                  <a:pt x="0" y="477747"/>
                </a:lnTo>
                <a:lnTo>
                  <a:pt x="1" y="477747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4"/>
                </a:lnTo>
                <a:lnTo>
                  <a:pt x="470460" y="63370"/>
                </a:lnTo>
                <a:lnTo>
                  <a:pt x="605563" y="79507"/>
                </a:lnTo>
                <a:lnTo>
                  <a:pt x="757810" y="96484"/>
                </a:lnTo>
                <a:lnTo>
                  <a:pt x="923774" y="114469"/>
                </a:lnTo>
                <a:lnTo>
                  <a:pt x="1104139" y="132455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50"/>
                </a:lnTo>
                <a:lnTo>
                  <a:pt x="2187703" y="212969"/>
                </a:lnTo>
                <a:lnTo>
                  <a:pt x="2436649" y="226249"/>
                </a:lnTo>
                <a:lnTo>
                  <a:pt x="2564208" y="230955"/>
                </a:lnTo>
                <a:lnTo>
                  <a:pt x="2694509" y="236166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2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3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B90CDB53-C61B-4FF9-9448-4105BF4644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D204F12-809D-96D3-183B-F3017E244B95}"/>
              </a:ext>
            </a:extLst>
          </p:cNvPr>
          <p:cNvSpPr txBox="1">
            <a:spLocks/>
          </p:cNvSpPr>
          <p:nvPr/>
        </p:nvSpPr>
        <p:spPr>
          <a:xfrm>
            <a:off x="329791" y="2500971"/>
            <a:ext cx="3831518" cy="2144181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Aft>
                <a:spcPts val="600"/>
              </a:spcAft>
            </a:pPr>
            <a:r>
              <a:rPr lang="en-US" dirty="0">
                <a:solidFill>
                  <a:schemeClr val="bg1"/>
                </a:solidFill>
              </a:rPr>
              <a:t>Wide Range of Options for Repayment Over Long Term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0B0876B-F57C-41A4-A80E-F8E85D941481}"/>
              </a:ext>
            </a:extLst>
          </p:cNvPr>
          <p:cNvSpPr txBox="1"/>
          <p:nvPr/>
        </p:nvSpPr>
        <p:spPr>
          <a:xfrm>
            <a:off x="5066888" y="1555205"/>
            <a:ext cx="6118026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This Year: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Continue to Pay Bond from General Fund</a:t>
            </a:r>
          </a:p>
          <a:p>
            <a:endParaRPr lang="en-US" sz="2400" dirty="0"/>
          </a:p>
          <a:p>
            <a:r>
              <a:rPr lang="en-US" sz="3200" dirty="0"/>
              <a:t>Future Considerations: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Advantages of having a larger, more flexible reserve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Take better advantage of fluctuations in interest rates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More responsive to emergencies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60160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8C1BA3-4F76-EDF5-6CAC-37B4B0C3D7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>
            <a:extLst>
              <a:ext uri="{FF2B5EF4-FFF2-40B4-BE49-F238E27FC236}">
                <a16:creationId xmlns:a16="http://schemas.microsoft.com/office/drawing/2014/main" id="{41B68C77-138E-4BF7-A276-BD0C78A42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7C268552-D473-46ED-B1B8-422042C4DE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39" name="Oval 38">
            <a:extLst>
              <a:ext uri="{FF2B5EF4-FFF2-40B4-BE49-F238E27FC236}">
                <a16:creationId xmlns:a16="http://schemas.microsoft.com/office/drawing/2014/main" id="{4AC0CD9D-7610-4620-93B4-798CCD9AB5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B9238B3E-24AA-439A-B527-6C5DF6D72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69F01145-BEA3-4CBF-AA21-10077B948C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DE4D62F9-188E-4530-84C2-24BDEE4BEB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47" name="Rectangle 46">
            <a:extLst>
              <a:ext uri="{FF2B5EF4-FFF2-40B4-BE49-F238E27FC236}">
                <a16:creationId xmlns:a16="http://schemas.microsoft.com/office/drawing/2014/main" id="{D27CF008-4B18-436D-B2D5-C1346C1243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5"/>
            <a:ext cx="12191695" cy="473074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CE22DAD8-5F67-4B73-ADA9-06EF381F7A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1" name="Freeform 16">
            <a:extLst>
              <a:ext uri="{FF2B5EF4-FFF2-40B4-BE49-F238E27FC236}">
                <a16:creationId xmlns:a16="http://schemas.microsoft.com/office/drawing/2014/main" id="{E4F17063-EDA4-417B-946F-BA357F3B39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3753695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D36F3EEA-55D4-4677-80E7-92D00B8F34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55533"/>
            <a:ext cx="12192000" cy="2802467"/>
          </a:xfrm>
          <a:custGeom>
            <a:avLst/>
            <a:gdLst>
              <a:gd name="connsiteX0" fmla="*/ 1 w 12192000"/>
              <a:gd name="connsiteY0" fmla="*/ 0 h 2802467"/>
              <a:gd name="connsiteX1" fmla="*/ 71932 w 12192000"/>
              <a:gd name="connsiteY1" fmla="*/ 12261 h 2802467"/>
              <a:gd name="connsiteX2" fmla="*/ 282848 w 12192000"/>
              <a:gd name="connsiteY2" fmla="*/ 48342 h 2802467"/>
              <a:gd name="connsiteX3" fmla="*/ 436464 w 12192000"/>
              <a:gd name="connsiteY3" fmla="*/ 73565 h 2802467"/>
              <a:gd name="connsiteX4" fmla="*/ 619339 w 12192000"/>
              <a:gd name="connsiteY4" fmla="*/ 100188 h 2802467"/>
              <a:gd name="connsiteX5" fmla="*/ 836351 w 12192000"/>
              <a:gd name="connsiteY5" fmla="*/ 132066 h 2802467"/>
              <a:gd name="connsiteX6" fmla="*/ 1076528 w 12192000"/>
              <a:gd name="connsiteY6" fmla="*/ 165696 h 2802467"/>
              <a:gd name="connsiteX7" fmla="*/ 1347183 w 12192000"/>
              <a:gd name="connsiteY7" fmla="*/ 201077 h 2802467"/>
              <a:gd name="connsiteX8" fmla="*/ 1642223 w 12192000"/>
              <a:gd name="connsiteY8" fmla="*/ 238560 h 2802467"/>
              <a:gd name="connsiteX9" fmla="*/ 1962864 w 12192000"/>
              <a:gd name="connsiteY9" fmla="*/ 276043 h 2802467"/>
              <a:gd name="connsiteX10" fmla="*/ 2304232 w 12192000"/>
              <a:gd name="connsiteY10" fmla="*/ 314226 h 2802467"/>
              <a:gd name="connsiteX11" fmla="*/ 2672421 w 12192000"/>
              <a:gd name="connsiteY11" fmla="*/ 349608 h 2802467"/>
              <a:gd name="connsiteX12" fmla="*/ 3057678 w 12192000"/>
              <a:gd name="connsiteY12" fmla="*/ 383587 h 2802467"/>
              <a:gd name="connsiteX13" fmla="*/ 3464881 w 12192000"/>
              <a:gd name="connsiteY13" fmla="*/ 414415 h 2802467"/>
              <a:gd name="connsiteX14" fmla="*/ 3889152 w 12192000"/>
              <a:gd name="connsiteY14" fmla="*/ 443840 h 2802467"/>
              <a:gd name="connsiteX15" fmla="*/ 4331710 w 12192000"/>
              <a:gd name="connsiteY15" fmla="*/ 471515 h 2802467"/>
              <a:gd name="connsiteX16" fmla="*/ 4558476 w 12192000"/>
              <a:gd name="connsiteY16" fmla="*/ 481323 h 2802467"/>
              <a:gd name="connsiteX17" fmla="*/ 4790118 w 12192000"/>
              <a:gd name="connsiteY17" fmla="*/ 492183 h 2802467"/>
              <a:gd name="connsiteX18" fmla="*/ 5025418 w 12192000"/>
              <a:gd name="connsiteY18" fmla="*/ 502342 h 2802467"/>
              <a:gd name="connsiteX19" fmla="*/ 5261937 w 12192000"/>
              <a:gd name="connsiteY19" fmla="*/ 508998 h 2802467"/>
              <a:gd name="connsiteX20" fmla="*/ 5503332 w 12192000"/>
              <a:gd name="connsiteY20" fmla="*/ 514953 h 2802467"/>
              <a:gd name="connsiteX21" fmla="*/ 5747166 w 12192000"/>
              <a:gd name="connsiteY21" fmla="*/ 521259 h 2802467"/>
              <a:gd name="connsiteX22" fmla="*/ 5995877 w 12192000"/>
              <a:gd name="connsiteY22" fmla="*/ 525462 h 2802467"/>
              <a:gd name="connsiteX23" fmla="*/ 6247026 w 12192000"/>
              <a:gd name="connsiteY23" fmla="*/ 525462 h 2802467"/>
              <a:gd name="connsiteX24" fmla="*/ 6500613 w 12192000"/>
              <a:gd name="connsiteY24" fmla="*/ 527564 h 2802467"/>
              <a:gd name="connsiteX25" fmla="*/ 6756639 w 12192000"/>
              <a:gd name="connsiteY25" fmla="*/ 525462 h 2802467"/>
              <a:gd name="connsiteX26" fmla="*/ 7016322 w 12192000"/>
              <a:gd name="connsiteY26" fmla="*/ 521259 h 2802467"/>
              <a:gd name="connsiteX27" fmla="*/ 7276005 w 12192000"/>
              <a:gd name="connsiteY27" fmla="*/ 517405 h 2802467"/>
              <a:gd name="connsiteX28" fmla="*/ 7539345 w 12192000"/>
              <a:gd name="connsiteY28" fmla="*/ 508998 h 2802467"/>
              <a:gd name="connsiteX29" fmla="*/ 7805124 w 12192000"/>
              <a:gd name="connsiteY29" fmla="*/ 500240 h 2802467"/>
              <a:gd name="connsiteX30" fmla="*/ 8070903 w 12192000"/>
              <a:gd name="connsiteY30" fmla="*/ 490081 h 2802467"/>
              <a:gd name="connsiteX31" fmla="*/ 8339121 w 12192000"/>
              <a:gd name="connsiteY31" fmla="*/ 475719 h 2802467"/>
              <a:gd name="connsiteX32" fmla="*/ 8609776 w 12192000"/>
              <a:gd name="connsiteY32" fmla="*/ 458553 h 2802467"/>
              <a:gd name="connsiteX33" fmla="*/ 8881651 w 12192000"/>
              <a:gd name="connsiteY33" fmla="*/ 442089 h 2802467"/>
              <a:gd name="connsiteX34" fmla="*/ 9153526 w 12192000"/>
              <a:gd name="connsiteY34" fmla="*/ 421070 h 2802467"/>
              <a:gd name="connsiteX35" fmla="*/ 9429058 w 12192000"/>
              <a:gd name="connsiteY35" fmla="*/ 395848 h 2802467"/>
              <a:gd name="connsiteX36" fmla="*/ 9700933 w 12192000"/>
              <a:gd name="connsiteY36" fmla="*/ 370626 h 2802467"/>
              <a:gd name="connsiteX37" fmla="*/ 9977684 w 12192000"/>
              <a:gd name="connsiteY37" fmla="*/ 341550 h 2802467"/>
              <a:gd name="connsiteX38" fmla="*/ 10255655 w 12192000"/>
              <a:gd name="connsiteY38" fmla="*/ 309672 h 2802467"/>
              <a:gd name="connsiteX39" fmla="*/ 10529968 w 12192000"/>
              <a:gd name="connsiteY39" fmla="*/ 276043 h 2802467"/>
              <a:gd name="connsiteX40" fmla="*/ 10807939 w 12192000"/>
              <a:gd name="connsiteY40" fmla="*/ 236808 h 2802467"/>
              <a:gd name="connsiteX41" fmla="*/ 11084690 w 12192000"/>
              <a:gd name="connsiteY41" fmla="*/ 194771 h 2802467"/>
              <a:gd name="connsiteX42" fmla="*/ 11362661 w 12192000"/>
              <a:gd name="connsiteY42" fmla="*/ 153085 h 2802467"/>
              <a:gd name="connsiteX43" fmla="*/ 11639412 w 12192000"/>
              <a:gd name="connsiteY43" fmla="*/ 104392 h 2802467"/>
              <a:gd name="connsiteX44" fmla="*/ 11914945 w 12192000"/>
              <a:gd name="connsiteY44" fmla="*/ 54648 h 2802467"/>
              <a:gd name="connsiteX45" fmla="*/ 12191696 w 12192000"/>
              <a:gd name="connsiteY45" fmla="*/ 2452 h 2802467"/>
              <a:gd name="connsiteX46" fmla="*/ 12191696 w 12192000"/>
              <a:gd name="connsiteY46" fmla="*/ 2236410 h 2802467"/>
              <a:gd name="connsiteX47" fmla="*/ 12192000 w 12192000"/>
              <a:gd name="connsiteY47" fmla="*/ 2236410 h 2802467"/>
              <a:gd name="connsiteX48" fmla="*/ 12192000 w 12192000"/>
              <a:gd name="connsiteY48" fmla="*/ 2802467 h 2802467"/>
              <a:gd name="connsiteX49" fmla="*/ 12191696 w 12192000"/>
              <a:gd name="connsiteY49" fmla="*/ 2802467 h 2802467"/>
              <a:gd name="connsiteX50" fmla="*/ 0 w 12192000"/>
              <a:gd name="connsiteY50" fmla="*/ 2802467 h 2802467"/>
              <a:gd name="connsiteX51" fmla="*/ 0 w 12192000"/>
              <a:gd name="connsiteY51" fmla="*/ 2236410 h 2802467"/>
              <a:gd name="connsiteX52" fmla="*/ 1 w 12192000"/>
              <a:gd name="connsiteY52" fmla="*/ 2236410 h 2802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2192000" h="2802467">
                <a:moveTo>
                  <a:pt x="1" y="0"/>
                </a:moveTo>
                <a:lnTo>
                  <a:pt x="71932" y="12261"/>
                </a:lnTo>
                <a:lnTo>
                  <a:pt x="282848" y="48342"/>
                </a:lnTo>
                <a:lnTo>
                  <a:pt x="436464" y="73565"/>
                </a:lnTo>
                <a:lnTo>
                  <a:pt x="619339" y="100188"/>
                </a:lnTo>
                <a:lnTo>
                  <a:pt x="836351" y="132066"/>
                </a:lnTo>
                <a:lnTo>
                  <a:pt x="1076528" y="165696"/>
                </a:lnTo>
                <a:lnTo>
                  <a:pt x="1347183" y="201077"/>
                </a:lnTo>
                <a:lnTo>
                  <a:pt x="1642223" y="238560"/>
                </a:lnTo>
                <a:lnTo>
                  <a:pt x="1962864" y="276043"/>
                </a:lnTo>
                <a:lnTo>
                  <a:pt x="2304232" y="314226"/>
                </a:lnTo>
                <a:lnTo>
                  <a:pt x="2672421" y="349608"/>
                </a:lnTo>
                <a:lnTo>
                  <a:pt x="3057678" y="383587"/>
                </a:lnTo>
                <a:lnTo>
                  <a:pt x="3464881" y="414415"/>
                </a:lnTo>
                <a:lnTo>
                  <a:pt x="3889152" y="443840"/>
                </a:lnTo>
                <a:lnTo>
                  <a:pt x="4331710" y="471515"/>
                </a:lnTo>
                <a:lnTo>
                  <a:pt x="4558476" y="481323"/>
                </a:lnTo>
                <a:lnTo>
                  <a:pt x="4790118" y="492183"/>
                </a:lnTo>
                <a:lnTo>
                  <a:pt x="5025418" y="502342"/>
                </a:lnTo>
                <a:lnTo>
                  <a:pt x="5261937" y="508998"/>
                </a:lnTo>
                <a:lnTo>
                  <a:pt x="5503332" y="514953"/>
                </a:lnTo>
                <a:lnTo>
                  <a:pt x="5747166" y="521259"/>
                </a:lnTo>
                <a:lnTo>
                  <a:pt x="5995877" y="525462"/>
                </a:lnTo>
                <a:lnTo>
                  <a:pt x="6247026" y="525462"/>
                </a:lnTo>
                <a:lnTo>
                  <a:pt x="6500613" y="527564"/>
                </a:lnTo>
                <a:lnTo>
                  <a:pt x="6756639" y="525462"/>
                </a:lnTo>
                <a:lnTo>
                  <a:pt x="7016322" y="521259"/>
                </a:lnTo>
                <a:lnTo>
                  <a:pt x="7276005" y="517405"/>
                </a:lnTo>
                <a:lnTo>
                  <a:pt x="7539345" y="508998"/>
                </a:lnTo>
                <a:lnTo>
                  <a:pt x="7805124" y="500240"/>
                </a:lnTo>
                <a:lnTo>
                  <a:pt x="8070903" y="490081"/>
                </a:lnTo>
                <a:lnTo>
                  <a:pt x="8339121" y="475719"/>
                </a:lnTo>
                <a:lnTo>
                  <a:pt x="8609776" y="458553"/>
                </a:lnTo>
                <a:lnTo>
                  <a:pt x="8881651" y="442089"/>
                </a:lnTo>
                <a:lnTo>
                  <a:pt x="9153526" y="421070"/>
                </a:lnTo>
                <a:lnTo>
                  <a:pt x="9429058" y="395848"/>
                </a:lnTo>
                <a:lnTo>
                  <a:pt x="9700933" y="370626"/>
                </a:lnTo>
                <a:lnTo>
                  <a:pt x="9977684" y="341550"/>
                </a:lnTo>
                <a:lnTo>
                  <a:pt x="10255655" y="309672"/>
                </a:lnTo>
                <a:lnTo>
                  <a:pt x="10529968" y="276043"/>
                </a:lnTo>
                <a:lnTo>
                  <a:pt x="10807939" y="236808"/>
                </a:lnTo>
                <a:lnTo>
                  <a:pt x="11084690" y="194771"/>
                </a:lnTo>
                <a:lnTo>
                  <a:pt x="11362661" y="153085"/>
                </a:lnTo>
                <a:lnTo>
                  <a:pt x="11639412" y="104392"/>
                </a:lnTo>
                <a:lnTo>
                  <a:pt x="11914945" y="54648"/>
                </a:lnTo>
                <a:lnTo>
                  <a:pt x="12191696" y="2452"/>
                </a:lnTo>
                <a:lnTo>
                  <a:pt x="12191696" y="2236410"/>
                </a:lnTo>
                <a:lnTo>
                  <a:pt x="12192000" y="2236410"/>
                </a:lnTo>
                <a:lnTo>
                  <a:pt x="12192000" y="2802467"/>
                </a:lnTo>
                <a:lnTo>
                  <a:pt x="12191696" y="2802467"/>
                </a:lnTo>
                <a:lnTo>
                  <a:pt x="0" y="2802467"/>
                </a:lnTo>
                <a:lnTo>
                  <a:pt x="0" y="2236410"/>
                </a:lnTo>
                <a:lnTo>
                  <a:pt x="1" y="223641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D397578-A46E-6914-ED1B-717EFD52C955}"/>
              </a:ext>
            </a:extLst>
          </p:cNvPr>
          <p:cNvSpPr txBox="1">
            <a:spLocks/>
          </p:cNvSpPr>
          <p:nvPr/>
        </p:nvSpPr>
        <p:spPr>
          <a:xfrm>
            <a:off x="2246979" y="5456766"/>
            <a:ext cx="7771733" cy="9219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Aft>
                <a:spcPts val="600"/>
              </a:spcAft>
            </a:pPr>
            <a:r>
              <a:rPr lang="en-US" sz="3600" dirty="0">
                <a:solidFill>
                  <a:schemeClr val="bg1"/>
                </a:solidFill>
              </a:rPr>
              <a:t>Several Possibilities for Long Term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12C4B8A-B1F5-A90A-7D2F-E6D8DDB67B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9100" y="537906"/>
            <a:ext cx="2551419" cy="176668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ts val="2400"/>
              </a:spcBef>
            </a:pPr>
            <a:r>
              <a:rPr lang="en-US" sz="2300" dirty="0">
                <a:solidFill>
                  <a:schemeClr val="tx1"/>
                </a:solidFill>
              </a:rPr>
              <a:t>3</a:t>
            </a:r>
            <a:r>
              <a:rPr lang="en-US" sz="2300" b="0" i="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. Pay All From General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0CFF28D6-AEA8-C71C-8D4D-52FCF29C2834}"/>
              </a:ext>
            </a:extLst>
          </p:cNvPr>
          <p:cNvSpPr txBox="1">
            <a:spLocks/>
          </p:cNvSpPr>
          <p:nvPr/>
        </p:nvSpPr>
        <p:spPr>
          <a:xfrm>
            <a:off x="877102" y="732026"/>
            <a:ext cx="2819401" cy="2160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Bef>
                <a:spcPts val="2400"/>
              </a:spcBef>
            </a:pPr>
            <a:r>
              <a:rPr lang="en-US" sz="2300" dirty="0">
                <a:solidFill>
                  <a:schemeClr val="tx1"/>
                </a:solidFill>
              </a:rPr>
              <a:t>1. Pay More From Reserve, Less from General </a:t>
            </a:r>
            <a:br>
              <a:rPr lang="en-US" sz="2300" dirty="0">
                <a:solidFill>
                  <a:schemeClr val="tx1"/>
                </a:solidFill>
              </a:rPr>
            </a:br>
            <a:endParaRPr lang="en-US" sz="2300" dirty="0">
              <a:solidFill>
                <a:schemeClr val="tx1"/>
              </a:solidFill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A2993930-9D67-97CD-6123-A37C9ED100EE}"/>
              </a:ext>
            </a:extLst>
          </p:cNvPr>
          <p:cNvSpPr txBox="1">
            <a:spLocks/>
          </p:cNvSpPr>
          <p:nvPr/>
        </p:nvSpPr>
        <p:spPr>
          <a:xfrm>
            <a:off x="4400390" y="560775"/>
            <a:ext cx="2551418" cy="20989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Bef>
                <a:spcPts val="2400"/>
              </a:spcBef>
            </a:pPr>
            <a:r>
              <a:rPr lang="en-US" sz="2300" dirty="0">
                <a:solidFill>
                  <a:schemeClr val="tx1"/>
                </a:solidFill>
              </a:rPr>
              <a:t>2. Pay 50/50 </a:t>
            </a:r>
            <a:br>
              <a:rPr lang="en-US" sz="2300" dirty="0">
                <a:solidFill>
                  <a:schemeClr val="tx1"/>
                </a:solidFill>
              </a:rPr>
            </a:br>
            <a:r>
              <a:rPr lang="en-US" sz="2300" dirty="0">
                <a:solidFill>
                  <a:schemeClr val="tx1"/>
                </a:solidFill>
              </a:rPr>
              <a:t>From Reserve &amp; General 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673CA85C-C0CF-4970-D646-4FEB5A55D8F5}"/>
              </a:ext>
            </a:extLst>
          </p:cNvPr>
          <p:cNvSpPr txBox="1">
            <a:spLocks/>
          </p:cNvSpPr>
          <p:nvPr/>
        </p:nvSpPr>
        <p:spPr>
          <a:xfrm>
            <a:off x="4249082" y="2499114"/>
            <a:ext cx="3712186" cy="18597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Bef>
                <a:spcPts val="2400"/>
              </a:spcBef>
            </a:pPr>
            <a:r>
              <a:rPr lang="en-US" sz="2300" dirty="0">
                <a:solidFill>
                  <a:schemeClr val="tx1"/>
                </a:solidFill>
              </a:rPr>
              <a:t>4. Reconstitute </a:t>
            </a:r>
            <a:br>
              <a:rPr lang="en-US" sz="2300" dirty="0">
                <a:solidFill>
                  <a:schemeClr val="tx1"/>
                </a:solidFill>
              </a:rPr>
            </a:br>
            <a:r>
              <a:rPr lang="en-US" sz="2300" dirty="0">
                <a:solidFill>
                  <a:schemeClr val="tx1"/>
                </a:solidFill>
              </a:rPr>
              <a:t>Restricted Reserve into a Larger, More Flexible Reserve </a:t>
            </a:r>
          </a:p>
        </p:txBody>
      </p:sp>
    </p:spTree>
    <p:extLst>
      <p:ext uri="{BB962C8B-B14F-4D97-AF65-F5344CB8AC3E}">
        <p14:creationId xmlns:p14="http://schemas.microsoft.com/office/powerpoint/2010/main" val="20379254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5C5DDC-E591-DCE0-C6C5-6ED2FA611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57">
            <a:extLst>
              <a:ext uri="{FF2B5EF4-FFF2-40B4-BE49-F238E27FC236}">
                <a16:creationId xmlns:a16="http://schemas.microsoft.com/office/drawing/2014/main" id="{41B68C77-138E-4BF7-A276-BD0C78A42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7C268552-D473-46ED-B1B8-422042C4DE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62" name="Oval 61">
            <a:extLst>
              <a:ext uri="{FF2B5EF4-FFF2-40B4-BE49-F238E27FC236}">
                <a16:creationId xmlns:a16="http://schemas.microsoft.com/office/drawing/2014/main" id="{4AC0CD9D-7610-4620-93B4-798CCD9AB5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64" name="Picture 63">
            <a:extLst>
              <a:ext uri="{FF2B5EF4-FFF2-40B4-BE49-F238E27FC236}">
                <a16:creationId xmlns:a16="http://schemas.microsoft.com/office/drawing/2014/main" id="{B9238B3E-24AA-439A-B527-6C5DF6D72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69F01145-BEA3-4CBF-AA21-10077B948C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68" name="Rectangle 67">
            <a:extLst>
              <a:ext uri="{FF2B5EF4-FFF2-40B4-BE49-F238E27FC236}">
                <a16:creationId xmlns:a16="http://schemas.microsoft.com/office/drawing/2014/main" id="{DE4D62F9-188E-4530-84C2-24BDEE4BEB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D67CA421-FA2B-47ED-A101-F8BBEBB297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97B1C90-2CC0-2C9D-3671-32666340B125}"/>
              </a:ext>
            </a:extLst>
          </p:cNvPr>
          <p:cNvSpPr txBox="1">
            <a:spLocks/>
          </p:cNvSpPr>
          <p:nvPr/>
        </p:nvSpPr>
        <p:spPr>
          <a:xfrm>
            <a:off x="8189492" y="1077140"/>
            <a:ext cx="3544887" cy="306650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50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Several Possibilities for Long Term</a:t>
            </a:r>
          </a:p>
        </p:txBody>
      </p:sp>
      <p:sp useBgFill="1">
        <p:nvSpPr>
          <p:cNvPr id="72" name="Rectangle 71">
            <a:extLst>
              <a:ext uri="{FF2B5EF4-FFF2-40B4-BE49-F238E27FC236}">
                <a16:creationId xmlns:a16="http://schemas.microsoft.com/office/drawing/2014/main" id="{12425D82-CD5E-45A4-9542-70951E59F2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6914" y="639905"/>
            <a:ext cx="6915664" cy="55781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221DB897-A621-4D5F-AC81-91199AC437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4140ACE-1113-B30F-4082-8FD5678F97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006" y="489775"/>
            <a:ext cx="7772400" cy="378241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DD619F4-3FDC-E8FB-FC4A-F3DA0CD620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7676" y="4261871"/>
            <a:ext cx="5860575" cy="197122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829F894-45C5-0587-69AC-08958C3E927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48251" y="4272189"/>
            <a:ext cx="4875361" cy="1969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8009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2A2A45-88D9-A573-3195-95EE1C2FB4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57">
            <a:extLst>
              <a:ext uri="{FF2B5EF4-FFF2-40B4-BE49-F238E27FC236}">
                <a16:creationId xmlns:a16="http://schemas.microsoft.com/office/drawing/2014/main" id="{74AF3897-B32B-CED7-810D-C6AF1BD23B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CF0E3D7F-20A9-3522-B864-01EA801E17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62" name="Oval 61">
            <a:extLst>
              <a:ext uri="{FF2B5EF4-FFF2-40B4-BE49-F238E27FC236}">
                <a16:creationId xmlns:a16="http://schemas.microsoft.com/office/drawing/2014/main" id="{9E4C22F0-EF9E-4372-E114-505A96E799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64" name="Picture 63">
            <a:extLst>
              <a:ext uri="{FF2B5EF4-FFF2-40B4-BE49-F238E27FC236}">
                <a16:creationId xmlns:a16="http://schemas.microsoft.com/office/drawing/2014/main" id="{79481512-BD32-9FF9-2591-9712151A9D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EA6F3F2D-6991-C6EF-D6B9-D43884F0E4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68" name="Rectangle 67">
            <a:extLst>
              <a:ext uri="{FF2B5EF4-FFF2-40B4-BE49-F238E27FC236}">
                <a16:creationId xmlns:a16="http://schemas.microsoft.com/office/drawing/2014/main" id="{0583BF82-B821-DD85-9AFC-F0A4D59DDC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6F085897-4333-ADD9-8994-ABCD92EB8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E3507B9-C95D-5E1B-B10B-22BB4C7BDF4C}"/>
              </a:ext>
            </a:extLst>
          </p:cNvPr>
          <p:cNvSpPr txBox="1">
            <a:spLocks/>
          </p:cNvSpPr>
          <p:nvPr/>
        </p:nvSpPr>
        <p:spPr>
          <a:xfrm>
            <a:off x="7955852" y="1148985"/>
            <a:ext cx="3544887" cy="306650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50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Several Possibilities for Long Term</a:t>
            </a:r>
          </a:p>
        </p:txBody>
      </p:sp>
      <p:sp useBgFill="1">
        <p:nvSpPr>
          <p:cNvPr id="72" name="Rectangle 71">
            <a:extLst>
              <a:ext uri="{FF2B5EF4-FFF2-40B4-BE49-F238E27FC236}">
                <a16:creationId xmlns:a16="http://schemas.microsoft.com/office/drawing/2014/main" id="{6C5C4183-2DF8-56F4-17BE-8F199139A0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6914" y="639905"/>
            <a:ext cx="6915664" cy="55781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4D6AB045-A812-56A4-8717-AF82469243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B934DD-2407-7702-7731-B01C90CC76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3958" y="354525"/>
            <a:ext cx="6941576" cy="4390547"/>
          </a:xfrm>
          <a:prstGeom prst="rect">
            <a:avLst/>
          </a:prstGeom>
          <a:effectLst/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C54B867-D839-094C-629E-DF651A25A57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8047" y="4745072"/>
            <a:ext cx="8936459" cy="1863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7434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D7DA7D-CE6E-AEA1-EFD9-47EC5ED34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313" y="452718"/>
            <a:ext cx="9069387" cy="635302"/>
          </a:xfrm>
        </p:spPr>
        <p:txBody>
          <a:bodyPr/>
          <a:lstStyle/>
          <a:p>
            <a:pPr algn="ctr"/>
            <a:r>
              <a:rPr lang="en-US" sz="3200" dirty="0"/>
              <a:t>Expenditures by Department: General Fund </a:t>
            </a:r>
            <a:br>
              <a:rPr lang="en-US" sz="3200" dirty="0"/>
            </a:br>
            <a:endParaRPr lang="en-US" sz="3200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B48A43E-CFB3-C471-E390-6EBDFECF152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16886669"/>
              </p:ext>
            </p:extLst>
          </p:nvPr>
        </p:nvGraphicFramePr>
        <p:xfrm>
          <a:off x="659757" y="2052638"/>
          <a:ext cx="10417215" cy="4195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751D7BD3-95BD-5A54-9858-AC3D604A951E}"/>
              </a:ext>
            </a:extLst>
          </p:cNvPr>
          <p:cNvSpPr txBox="1">
            <a:spLocks/>
          </p:cNvSpPr>
          <p:nvPr/>
        </p:nvSpPr>
        <p:spPr>
          <a:xfrm>
            <a:off x="1261573" y="1252678"/>
            <a:ext cx="8173798" cy="63530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000" dirty="0"/>
              <a:t>Comparing 2026 (Budget) vs 2027 (Tent) </a:t>
            </a:r>
            <a:br>
              <a:rPr lang="en-US" sz="3200" dirty="0"/>
            </a:b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5954672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019B1-BA9D-6FB3-D68A-A3BC93F3B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0973" y="720942"/>
            <a:ext cx="7973633" cy="1400530"/>
          </a:xfrm>
        </p:spPr>
        <p:txBody>
          <a:bodyPr/>
          <a:lstStyle/>
          <a:p>
            <a:pPr algn="ctr"/>
            <a:r>
              <a:rPr lang="en-US" dirty="0"/>
              <a:t>Town of South Bristol Tax Levy</a:t>
            </a:r>
            <a:br>
              <a:rPr lang="en-US" dirty="0"/>
            </a:br>
            <a:r>
              <a:rPr lang="en-US" sz="3600" dirty="0"/>
              <a:t>No Changes in Tax Rates</a:t>
            </a:r>
            <a:endParaRPr lang="en-US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34D6F243-2CB7-F9EC-725C-5D8D844BC97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1136542"/>
              </p:ext>
            </p:extLst>
          </p:nvPr>
        </p:nvGraphicFramePr>
        <p:xfrm>
          <a:off x="1133791" y="2572449"/>
          <a:ext cx="9687998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6145">
                  <a:extLst>
                    <a:ext uri="{9D8B030D-6E8A-4147-A177-3AD203B41FA5}">
                      <a16:colId xmlns:a16="http://schemas.microsoft.com/office/drawing/2014/main" val="1718085582"/>
                    </a:ext>
                  </a:extLst>
                </a:gridCol>
                <a:gridCol w="1865376">
                  <a:extLst>
                    <a:ext uri="{9D8B030D-6E8A-4147-A177-3AD203B41FA5}">
                      <a16:colId xmlns:a16="http://schemas.microsoft.com/office/drawing/2014/main" val="3553153232"/>
                    </a:ext>
                  </a:extLst>
                </a:gridCol>
                <a:gridCol w="1780032">
                  <a:extLst>
                    <a:ext uri="{9D8B030D-6E8A-4147-A177-3AD203B41FA5}">
                      <a16:colId xmlns:a16="http://schemas.microsoft.com/office/drawing/2014/main" val="464868023"/>
                    </a:ext>
                  </a:extLst>
                </a:gridCol>
                <a:gridCol w="3116445">
                  <a:extLst>
                    <a:ext uri="{9D8B030D-6E8A-4147-A177-3AD203B41FA5}">
                      <a16:colId xmlns:a16="http://schemas.microsoft.com/office/drawing/2014/main" val="18096698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From Budgeted Taxes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Tax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26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 Fund (General)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$166,285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$166,296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.32/$1000 (no change)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2457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DA Fund (Highway)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$360,021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$360,021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.69/$1000 (no change)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6028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SF Fund (Fire)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$313,237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$345,008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0497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$839,543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$871,325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3953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Under Tax Cap: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$9,420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$2,052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88641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91250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E6505-294B-7C0A-7474-E328AC5F3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9519" y="1604514"/>
            <a:ext cx="6876239" cy="1140125"/>
          </a:xfrm>
        </p:spPr>
        <p:txBody>
          <a:bodyPr/>
          <a:lstStyle/>
          <a:p>
            <a:r>
              <a:rPr lang="en-US" dirty="0"/>
              <a:t>2027 Tentative Budget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1FF343-53E5-24CB-B41E-27B530E608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319519" y="2744639"/>
            <a:ext cx="6729589" cy="1880558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Questions and Discussion</a:t>
            </a:r>
          </a:p>
        </p:txBody>
      </p:sp>
    </p:spTree>
    <p:extLst>
      <p:ext uri="{BB962C8B-B14F-4D97-AF65-F5344CB8AC3E}">
        <p14:creationId xmlns:p14="http://schemas.microsoft.com/office/powerpoint/2010/main" val="42001071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952</TotalTime>
  <Words>261</Words>
  <Application>Microsoft Office PowerPoint</Application>
  <PresentationFormat>Widescreen</PresentationFormat>
  <Paragraphs>50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Century Gothic</vt:lpstr>
      <vt:lpstr>Wingdings 3</vt:lpstr>
      <vt:lpstr>Ion</vt:lpstr>
      <vt:lpstr>Town of South Bristol</vt:lpstr>
      <vt:lpstr>Revenues General Fund</vt:lpstr>
      <vt:lpstr>Revenues Highway Fund</vt:lpstr>
      <vt:lpstr>PowerPoint Presentation</vt:lpstr>
      <vt:lpstr>Payoff in 2029 would require an amount equal to 125% of our combined General &amp; Highway Tax Levy</vt:lpstr>
      <vt:lpstr>PowerPoint Presentation</vt:lpstr>
      <vt:lpstr>3. Pay All From General</vt:lpstr>
      <vt:lpstr>PowerPoint Presentation</vt:lpstr>
      <vt:lpstr>PowerPoint Presentation</vt:lpstr>
      <vt:lpstr>Expenditures by Department: General Fund  </vt:lpstr>
      <vt:lpstr>Town of South Bristol Tax Levy No Changes in Tax Rates</vt:lpstr>
      <vt:lpstr>2027 Tentative Budget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Glen Hollow, Ink. Publishing Services</dc:creator>
  <cp:lastModifiedBy>Lisa Moore</cp:lastModifiedBy>
  <cp:revision>10</cp:revision>
  <dcterms:created xsi:type="dcterms:W3CDTF">2026-10-09T18:23:37Z</dcterms:created>
  <dcterms:modified xsi:type="dcterms:W3CDTF">2026-10-24T12:57:12Z</dcterms:modified>
</cp:coreProperties>
</file>